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9"/>
  </p:notesMasterIdLst>
  <p:sldIdLst>
    <p:sldId id="261" r:id="rId3"/>
    <p:sldId id="256" r:id="rId4"/>
    <p:sldId id="272" r:id="rId5"/>
    <p:sldId id="273" r:id="rId6"/>
    <p:sldId id="259" r:id="rId7"/>
    <p:sldId id="260" r:id="rId8"/>
    <p:sldId id="262" r:id="rId9"/>
    <p:sldId id="263" r:id="rId10"/>
    <p:sldId id="264" r:id="rId11"/>
    <p:sldId id="265" r:id="rId12"/>
    <p:sldId id="266" r:id="rId13"/>
    <p:sldId id="268" r:id="rId14"/>
    <p:sldId id="269" r:id="rId15"/>
    <p:sldId id="270" r:id="rId16"/>
    <p:sldId id="27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96" autoAdjust="0"/>
  </p:normalViewPr>
  <p:slideViewPr>
    <p:cSldViewPr>
      <p:cViewPr varScale="1">
        <p:scale>
          <a:sx n="78" d="100"/>
          <a:sy n="78" d="100"/>
        </p:scale>
        <p:origin x="-9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5DD0A7D4-5781-4819-AF33-C5CE25A2D297}">
      <dgm:prSet phldrT="[Text]" custT="1"/>
      <dgm:spPr/>
      <dgm:t>
        <a:bodyPr lIns="73152" tIns="274320" rIns="73152"/>
        <a:lstStyle/>
        <a:p>
          <a:pPr algn="l"/>
          <a:r>
            <a:rPr lang="en-US" sz="2000" b="1" dirty="0" smtClean="0">
              <a:latin typeface="Corbel" pitchFamily="34" charset="0"/>
            </a:rPr>
            <a:t>CALCULATING POPULATION GROWTH</a:t>
          </a:r>
          <a:endParaRPr lang="en-US" sz="2000" b="1" dirty="0">
            <a:latin typeface="Corbel" pitchFamily="34" charset="0"/>
          </a:endParaRP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dgm:t>
        <a:bodyPr lIns="73152" tIns="274320" rIns="73152"/>
        <a:lstStyle/>
        <a:p>
          <a:pPr algn="l"/>
          <a:r>
            <a:rPr lang="en-US" sz="1800" b="1" dirty="0" smtClean="0">
              <a:latin typeface="Corbel" pitchFamily="34" charset="0"/>
            </a:rPr>
            <a:t>CALCULATING MIGRATION RATES</a:t>
          </a:r>
          <a:endParaRPr lang="en-US" sz="1800" b="1"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1800" b="1" dirty="0" smtClean="0">
              <a:latin typeface="Corbel" pitchFamily="34" charset="0"/>
            </a:rPr>
            <a:t>CALCULATING BIRTH AND DEATH RATES</a:t>
          </a:r>
          <a:endParaRPr lang="en-US" sz="1800" b="1"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C20F2834-7A4B-463C-ABDE-12FFE93933A3}">
      <dgm:prSet phldrT="[Text]" custT="1"/>
      <dgm:spPr/>
      <dgm:t>
        <a:bodyPr lIns="73152" tIns="274320" rIns="73152"/>
        <a:lstStyle/>
        <a:p>
          <a:pPr algn="l"/>
          <a:r>
            <a:rPr lang="en-US" sz="1800" b="1" dirty="0" smtClean="0">
              <a:latin typeface="Corbel" pitchFamily="34" charset="0"/>
            </a:rPr>
            <a:t>CALCULATING DOUBLING TIME</a:t>
          </a:r>
          <a:endParaRPr lang="en-US" sz="1800" b="1" dirty="0">
            <a:latin typeface="Corbel" pitchFamily="34" charset="0"/>
          </a:endParaRPr>
        </a:p>
      </dgm:t>
    </dgm:pt>
    <dgm:pt modelId="{BCFE97E8-F389-4CB9-AF67-54F99688D24C}" type="parTrans" cxnId="{4C839C11-576D-4F8B-A506-F28B1DFFF881}">
      <dgm:prSet/>
      <dgm:spPr/>
      <dgm:t>
        <a:bodyPr/>
        <a:lstStyle/>
        <a:p>
          <a:endParaRPr lang="en-US"/>
        </a:p>
      </dgm:t>
    </dgm:pt>
    <dgm:pt modelId="{CAE5F0D1-5C6A-4BF8-ACC0-DB67084C99C7}" type="sibTrans" cxnId="{4C839C11-576D-4F8B-A506-F28B1DFFF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0" presStyleCnt="4" custScaleX="248907">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0" presStyleCnt="4"/>
      <dgm:spPr/>
    </dgm:pt>
    <dgm:pt modelId="{BF646D7A-C7D0-4489-A68F-61F32B7DB0C6}" type="pres">
      <dgm:prSet presAssocID="{5DD0A7D4-5781-4819-AF33-C5CE25A2D297}" presName="imagNode" presStyleLbl="fgImgPlace1" presStyleIdx="0" presStyleCnt="4"/>
      <dgm:spPr>
        <a:blipFill dpi="0" rotWithShape="0">
          <a:blip xmlns:r="http://schemas.openxmlformats.org/officeDocument/2006/relationships" r:embed="rId1"/>
          <a:srcRect/>
          <a:tile tx="0" ty="0" sx="30000" sy="30000" flip="none" algn="ctr"/>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1" presStyleCnt="4" custScaleX="204975">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1" presStyleCnt="4"/>
      <dgm:spPr/>
    </dgm:pt>
    <dgm:pt modelId="{41BC1ABA-1F87-4B1E-94EC-41724CD12655}" type="pres">
      <dgm:prSet presAssocID="{77AF15ED-F058-4A0B-B979-9880C6062DF0}" presName="imagNode" presStyleLbl="fgImgPlace1" presStyleIdx="1" presStyleCnt="4"/>
      <dgm:spPr>
        <a:blipFill dpi="0" rotWithShape="0">
          <a:blip xmlns:r="http://schemas.openxmlformats.org/officeDocument/2006/relationships" r:embed="rId2"/>
          <a:srcRect/>
          <a:tile tx="222250" ty="-762000" sx="40000" sy="40000" flip="none" algn="ctr"/>
        </a:blipFill>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2" presStyleCnt="4" custScaleX="193491">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2" presStyleCnt="4"/>
      <dgm:spPr/>
    </dgm:pt>
    <dgm:pt modelId="{D88C7409-AB93-4FE3-A61D-F51EE8A4B008}" type="pres">
      <dgm:prSet presAssocID="{5DF8D196-4D3D-4940-9F32-682169997D7A}" presName="imagNode" presStyleLbl="fgImgPlace1" presStyleIdx="2" presStyleCnt="4"/>
      <dgm:spPr>
        <a:blipFill dpi="0" rotWithShape="0">
          <a:blip xmlns:r="http://schemas.openxmlformats.org/officeDocument/2006/relationships" r:embed="rId3"/>
          <a:srcRect/>
          <a:tile tx="0" ty="0" sx="60000" sy="60000" flip="none" algn="ctr"/>
        </a:blipFill>
      </dgm:spPr>
    </dgm:pt>
    <dgm:pt modelId="{CA6E58D0-F06D-4082-9183-0F2955E6C631}" type="pres">
      <dgm:prSet presAssocID="{90C1E242-23BD-452C-B222-DCFA2D4DAE3B}" presName="sibTrans" presStyleLbl="sibTrans2D1" presStyleIdx="0" presStyleCnt="0"/>
      <dgm:spPr/>
      <dgm:t>
        <a:bodyPr/>
        <a:lstStyle/>
        <a:p>
          <a:endParaRPr lang="en-US"/>
        </a:p>
      </dgm:t>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3" presStyleCnt="4" custScaleX="201892">
        <dgm:presLayoutVars>
          <dgm:bulletEnabled val="1"/>
        </dgm:presLayoutVars>
      </dgm:prSet>
      <dgm:spPr/>
      <dgm:t>
        <a:bodyPr/>
        <a:lstStyle/>
        <a:p>
          <a:endParaRPr lang="en-US"/>
        </a:p>
      </dgm:t>
    </dgm:pt>
    <dgm:pt modelId="{AF8C36F4-A127-4733-8CAC-70994BB842F2}" type="pres">
      <dgm:prSet presAssocID="{C20F2834-7A4B-463C-ABDE-12FFE93933A3}" presName="invisiNode" presStyleLbl="node1" presStyleIdx="3" presStyleCnt="4"/>
      <dgm:spPr/>
    </dgm:pt>
    <dgm:pt modelId="{B68F94D2-D73D-420A-802B-DFDC9BE4ED4C}" type="pres">
      <dgm:prSet presAssocID="{C20F2834-7A4B-463C-ABDE-12FFE93933A3}" presName="imagNode" presStyleLbl="fgImgPlace1" presStyleIdx="3" presStyleCnt="4"/>
      <dgm:spPr>
        <a:blipFill dpi="0" rotWithShape="0">
          <a:blip xmlns:r="http://schemas.openxmlformats.org/officeDocument/2006/relationships" r:embed="rId4"/>
          <a:srcRect/>
          <a:tile tx="889000" ty="0" sx="90000" sy="90000" flip="none" algn="r"/>
        </a:blipFill>
      </dgm:spPr>
    </dgm:pt>
  </dgm:ptLst>
  <dgm:cxnLst>
    <dgm:cxn modelId="{7417CC53-98FE-43F4-BF56-8508FB7DA803}" srcId="{AA690160-D328-4B69-A035-90D3C82FA0A6}" destId="{5DD0A7D4-5781-4819-AF33-C5CE25A2D297}" srcOrd="0" destOrd="0" parTransId="{05B7C26E-C389-4346-849B-05526EF2C457}" sibTransId="{FD53903F-8A86-4D24-917A-36748269F973}"/>
    <dgm:cxn modelId="{CD3B69F4-72CF-49E2-8926-8FD63E771977}" srcId="{AA690160-D328-4B69-A035-90D3C82FA0A6}" destId="{77AF15ED-F058-4A0B-B979-9880C6062DF0}" srcOrd="1" destOrd="0" parTransId="{0DF2CDB2-0880-4047-8447-A17EAE7580E4}" sibTransId="{E3B236AA-E864-46E4-BC91-F2D73633FEA4}"/>
    <dgm:cxn modelId="{4C839C11-576D-4F8B-A506-F28B1DFFF881}" srcId="{AA690160-D328-4B69-A035-90D3C82FA0A6}" destId="{C20F2834-7A4B-463C-ABDE-12FFE93933A3}" srcOrd="3" destOrd="0" parTransId="{BCFE97E8-F389-4CB9-AF67-54F99688D24C}" sibTransId="{CAE5F0D1-5C6A-4BF8-ACC0-DB67084C99C7}"/>
    <dgm:cxn modelId="{D82F44E0-3E3D-4945-B44D-E0989771C1DC}" type="presOf" srcId="{5DF8D196-4D3D-4940-9F32-682169997D7A}" destId="{87B5BDBA-3C7A-41F1-8C33-F13937A84B36}" srcOrd="0" destOrd="0" presId="urn:microsoft.com/office/officeart/2005/8/layout/pList2#1"/>
    <dgm:cxn modelId="{D6C2B20E-D8EE-4EC0-8F0F-74659E9D7331}" type="presOf" srcId="{5DD0A7D4-5781-4819-AF33-C5CE25A2D297}" destId="{E4B0666F-2CF1-4C21-A251-46E6EBFF7C1D}" srcOrd="0" destOrd="0" presId="urn:microsoft.com/office/officeart/2005/8/layout/pList2#1"/>
    <dgm:cxn modelId="{7646E28E-46FE-4619-A40D-8223AB09BDDF}" type="presOf" srcId="{E3B236AA-E864-46E4-BC91-F2D73633FEA4}" destId="{A9D6457D-CBBF-4A28-8C38-C3F75EA43CF1}" srcOrd="0" destOrd="0" presId="urn:microsoft.com/office/officeart/2005/8/layout/pList2#1"/>
    <dgm:cxn modelId="{B9B85342-AC50-4E97-8E9E-2FD870B1E881}" srcId="{AA690160-D328-4B69-A035-90D3C82FA0A6}" destId="{5DF8D196-4D3D-4940-9F32-682169997D7A}" srcOrd="2" destOrd="0" parTransId="{51CE1848-AB2A-4E28-8CF5-8442E546E0C5}" sibTransId="{90C1E242-23BD-452C-B222-DCFA2D4DAE3B}"/>
    <dgm:cxn modelId="{2E4EDC28-B07B-4C37-B240-91344E6AC168}" type="presOf" srcId="{90C1E242-23BD-452C-B222-DCFA2D4DAE3B}" destId="{CA6E58D0-F06D-4082-9183-0F2955E6C631}" srcOrd="0" destOrd="0" presId="urn:microsoft.com/office/officeart/2005/8/layout/pList2#1"/>
    <dgm:cxn modelId="{6A4F3537-CF94-47D1-ABA7-58AF37683953}" type="presOf" srcId="{77AF15ED-F058-4A0B-B979-9880C6062DF0}" destId="{5284ED54-4761-44DA-8086-D5FD397A1C95}" srcOrd="0" destOrd="0" presId="urn:microsoft.com/office/officeart/2005/8/layout/pList2#1"/>
    <dgm:cxn modelId="{6CF0D760-DBF8-468A-A195-C86CFD4C4AF6}" type="presOf" srcId="{C20F2834-7A4B-463C-ABDE-12FFE93933A3}" destId="{9B706799-997B-4F74-B652-58B58A51EA58}" srcOrd="0" destOrd="0" presId="urn:microsoft.com/office/officeart/2005/8/layout/pList2#1"/>
    <dgm:cxn modelId="{A22C2BFB-4080-48EB-A16D-3776A5A58E4A}" type="presOf" srcId="{FD53903F-8A86-4D24-917A-36748269F973}" destId="{CAAEED2F-AC44-4514-84C2-160FDC42F579}" srcOrd="0" destOrd="0" presId="urn:microsoft.com/office/officeart/2005/8/layout/pList2#1"/>
    <dgm:cxn modelId="{9D2D6E57-4563-4E9D-B64C-4CC5CA52CD21}" type="presOf" srcId="{AA690160-D328-4B69-A035-90D3C82FA0A6}" destId="{9E4DC8AD-1AC7-4E53-B32C-25202AFDB195}" srcOrd="0" destOrd="0" presId="urn:microsoft.com/office/officeart/2005/8/layout/pList2#1"/>
    <dgm:cxn modelId="{9BF6F6B0-BEB4-49F1-924E-275E9EBD4217}" type="presParOf" srcId="{9E4DC8AD-1AC7-4E53-B32C-25202AFDB195}" destId="{ACBF4AF3-FAB8-444C-81AB-52C89640E279}" srcOrd="0" destOrd="0" presId="urn:microsoft.com/office/officeart/2005/8/layout/pList2#1"/>
    <dgm:cxn modelId="{84171304-7FF2-4994-9F0C-39B3B49D5C7D}" type="presParOf" srcId="{9E4DC8AD-1AC7-4E53-B32C-25202AFDB195}" destId="{78248EF9-FFBB-4EB0-94C4-16A1D0A1A170}" srcOrd="1" destOrd="0" presId="urn:microsoft.com/office/officeart/2005/8/layout/pList2#1"/>
    <dgm:cxn modelId="{EA568BDF-2F77-4A97-B7B3-64BAC2B1A245}" type="presParOf" srcId="{78248EF9-FFBB-4EB0-94C4-16A1D0A1A170}" destId="{0C509E44-86D3-42D8-94FF-9B9788BAB857}" srcOrd="0" destOrd="0" presId="urn:microsoft.com/office/officeart/2005/8/layout/pList2#1"/>
    <dgm:cxn modelId="{1995A220-FDCC-49B1-AA51-3AABC75D0F44}" type="presParOf" srcId="{0C509E44-86D3-42D8-94FF-9B9788BAB857}" destId="{E4B0666F-2CF1-4C21-A251-46E6EBFF7C1D}" srcOrd="0" destOrd="0" presId="urn:microsoft.com/office/officeart/2005/8/layout/pList2#1"/>
    <dgm:cxn modelId="{F45B8C2F-85ED-4548-BB51-BD0B12D4AAD4}" type="presParOf" srcId="{0C509E44-86D3-42D8-94FF-9B9788BAB857}" destId="{BBFA0B92-8C45-4EAA-A200-A78384D846A7}" srcOrd="1" destOrd="0" presId="urn:microsoft.com/office/officeart/2005/8/layout/pList2#1"/>
    <dgm:cxn modelId="{2326CB72-CA4C-4D8D-92D7-C22178014557}" type="presParOf" srcId="{0C509E44-86D3-42D8-94FF-9B9788BAB857}" destId="{BF646D7A-C7D0-4489-A68F-61F32B7DB0C6}" srcOrd="2" destOrd="0" presId="urn:microsoft.com/office/officeart/2005/8/layout/pList2#1"/>
    <dgm:cxn modelId="{F78741FD-E94F-4C03-B4D6-84E5777A94D5}" type="presParOf" srcId="{78248EF9-FFBB-4EB0-94C4-16A1D0A1A170}" destId="{CAAEED2F-AC44-4514-84C2-160FDC42F579}" srcOrd="1" destOrd="0" presId="urn:microsoft.com/office/officeart/2005/8/layout/pList2#1"/>
    <dgm:cxn modelId="{4135BFAA-D0BA-447A-B014-C8AF0B493813}" type="presParOf" srcId="{78248EF9-FFBB-4EB0-94C4-16A1D0A1A170}" destId="{3617A269-0CD9-4948-9932-FA1AD12DE27E}" srcOrd="2" destOrd="0" presId="urn:microsoft.com/office/officeart/2005/8/layout/pList2#1"/>
    <dgm:cxn modelId="{35644B62-CEB3-4E1C-8E54-06F6FFF4CDF4}" type="presParOf" srcId="{3617A269-0CD9-4948-9932-FA1AD12DE27E}" destId="{5284ED54-4761-44DA-8086-D5FD397A1C95}" srcOrd="0" destOrd="0" presId="urn:microsoft.com/office/officeart/2005/8/layout/pList2#1"/>
    <dgm:cxn modelId="{E6014D90-8E5C-4F62-A1B2-E7BC9921C5AE}" type="presParOf" srcId="{3617A269-0CD9-4948-9932-FA1AD12DE27E}" destId="{9666B65F-B8AB-44AD-8F33-AF566667E781}" srcOrd="1" destOrd="0" presId="urn:microsoft.com/office/officeart/2005/8/layout/pList2#1"/>
    <dgm:cxn modelId="{E3F64436-9A93-445E-9422-B118E769FDCB}" type="presParOf" srcId="{3617A269-0CD9-4948-9932-FA1AD12DE27E}" destId="{41BC1ABA-1F87-4B1E-94EC-41724CD12655}" srcOrd="2" destOrd="0" presId="urn:microsoft.com/office/officeart/2005/8/layout/pList2#1"/>
    <dgm:cxn modelId="{3F41925C-F284-4B48-AB06-93C11AD20C1D}" type="presParOf" srcId="{78248EF9-FFBB-4EB0-94C4-16A1D0A1A170}" destId="{A9D6457D-CBBF-4A28-8C38-C3F75EA43CF1}" srcOrd="3" destOrd="0" presId="urn:microsoft.com/office/officeart/2005/8/layout/pList2#1"/>
    <dgm:cxn modelId="{CE48AF1F-081C-48D9-BCC5-24881243CD1D}" type="presParOf" srcId="{78248EF9-FFBB-4EB0-94C4-16A1D0A1A170}" destId="{CDFA4098-C274-4C84-9513-F0698696D98A}" srcOrd="4" destOrd="0" presId="urn:microsoft.com/office/officeart/2005/8/layout/pList2#1"/>
    <dgm:cxn modelId="{F16D78A1-2D52-4CA6-8799-14964B5E1E1D}" type="presParOf" srcId="{CDFA4098-C274-4C84-9513-F0698696D98A}" destId="{87B5BDBA-3C7A-41F1-8C33-F13937A84B36}" srcOrd="0" destOrd="0" presId="urn:microsoft.com/office/officeart/2005/8/layout/pList2#1"/>
    <dgm:cxn modelId="{4AD916A2-F505-4061-AA3F-CCE585FD5819}" type="presParOf" srcId="{CDFA4098-C274-4C84-9513-F0698696D98A}" destId="{928528D1-DD5F-4687-9BFE-878C43D23D5D}" srcOrd="1" destOrd="0" presId="urn:microsoft.com/office/officeart/2005/8/layout/pList2#1"/>
    <dgm:cxn modelId="{9E24D239-5AFC-4068-88EE-3B66C7B774AE}" type="presParOf" srcId="{CDFA4098-C274-4C84-9513-F0698696D98A}" destId="{D88C7409-AB93-4FE3-A61D-F51EE8A4B008}" srcOrd="2" destOrd="0" presId="urn:microsoft.com/office/officeart/2005/8/layout/pList2#1"/>
    <dgm:cxn modelId="{D16396F8-6D43-42C7-8837-D36E8CD94412}" type="presParOf" srcId="{78248EF9-FFBB-4EB0-94C4-16A1D0A1A170}" destId="{CA6E58D0-F06D-4082-9183-0F2955E6C631}" srcOrd="5" destOrd="0" presId="urn:microsoft.com/office/officeart/2005/8/layout/pList2#1"/>
    <dgm:cxn modelId="{43C31E3B-4290-41C3-8AE9-F98891C8D5D9}" type="presParOf" srcId="{78248EF9-FFBB-4EB0-94C4-16A1D0A1A170}" destId="{8AC8F713-1879-4B70-BB31-C5C195E24471}" srcOrd="6" destOrd="0" presId="urn:microsoft.com/office/officeart/2005/8/layout/pList2#1"/>
    <dgm:cxn modelId="{0CD61CF8-F0B5-4BAF-A625-C7DA6315C09F}" type="presParOf" srcId="{8AC8F713-1879-4B70-BB31-C5C195E24471}" destId="{9B706799-997B-4F74-B652-58B58A51EA58}" srcOrd="0" destOrd="0" presId="urn:microsoft.com/office/officeart/2005/8/layout/pList2#1"/>
    <dgm:cxn modelId="{5AC6560F-68C4-46FE-A491-3CFF3B045368}" type="presParOf" srcId="{8AC8F713-1879-4B70-BB31-C5C195E24471}" destId="{AF8C36F4-A127-4733-8CAC-70994BB842F2}" srcOrd="1" destOrd="0" presId="urn:microsoft.com/office/officeart/2005/8/layout/pList2#1"/>
    <dgm:cxn modelId="{177AF293-275E-4907-B258-2281FD4CCD6D}" type="presParOf" srcId="{8AC8F713-1879-4B70-BB31-C5C195E24471}" destId="{B68F94D2-D73D-420A-802B-DFDC9BE4ED4C}"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646D7A-C7D0-4489-A68F-61F32B7DB0C6}">
      <dsp:nvSpPr>
        <dsp:cNvPr id="0" name=""/>
        <dsp:cNvSpPr/>
      </dsp:nvSpPr>
      <dsp:spPr>
        <a:xfrm>
          <a:off x="929423" y="243840"/>
          <a:ext cx="903577" cy="1341120"/>
        </a:xfrm>
        <a:prstGeom prst="roundRect">
          <a:avLst>
            <a:gd name="adj" fmla="val 10000"/>
          </a:avLst>
        </a:prstGeom>
        <a:blipFill dpi="0" rotWithShape="0">
          <a:blip xmlns:r="http://schemas.openxmlformats.org/officeDocument/2006/relationships" r:embed="rId1"/>
          <a:srcRect/>
          <a:tile tx="0" ty="0" sx="30000" sy="30000" flip="none" algn="ctr"/>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256678" y="1828799"/>
          <a:ext cx="2249068" cy="2235200"/>
        </a:xfrm>
        <a:prstGeom prst="round2SameRect">
          <a:avLst>
            <a:gd name="adj1" fmla="val 10500"/>
            <a:gd name="adj2" fmla="val 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42240" numCol="1" spcCol="1270" anchor="t" anchorCtr="0">
          <a:noAutofit/>
        </a:bodyPr>
        <a:lstStyle/>
        <a:p>
          <a:pPr lvl="0" algn="l" defTabSz="889000">
            <a:lnSpc>
              <a:spcPct val="90000"/>
            </a:lnSpc>
            <a:spcBef>
              <a:spcPct val="0"/>
            </a:spcBef>
            <a:spcAft>
              <a:spcPct val="35000"/>
            </a:spcAft>
          </a:pPr>
          <a:r>
            <a:rPr lang="en-US" sz="2000" b="1" kern="1200" dirty="0" smtClean="0">
              <a:latin typeface="Corbel" pitchFamily="34" charset="0"/>
            </a:rPr>
            <a:t>CALCULATING POPULATION GROWTH</a:t>
          </a:r>
          <a:endParaRPr lang="en-US" sz="2000" b="1" kern="1200" dirty="0">
            <a:latin typeface="Corbel" pitchFamily="34" charset="0"/>
          </a:endParaRPr>
        </a:p>
      </dsp:txBody>
      <dsp:txXfrm rot="10800000">
        <a:off x="325418" y="1828799"/>
        <a:ext cx="2111588" cy="2166460"/>
      </dsp:txXfrm>
    </dsp:sp>
    <dsp:sp modelId="{41BC1ABA-1F87-4B1E-94EC-41724CD12655}">
      <dsp:nvSpPr>
        <dsp:cNvPr id="0" name=""/>
        <dsp:cNvSpPr/>
      </dsp:nvSpPr>
      <dsp:spPr>
        <a:xfrm>
          <a:off x="3070369" y="243840"/>
          <a:ext cx="903577" cy="1341120"/>
        </a:xfrm>
        <a:prstGeom prst="roundRect">
          <a:avLst>
            <a:gd name="adj" fmla="val 10000"/>
          </a:avLst>
        </a:prstGeom>
        <a:blipFill dpi="0" rotWithShape="0">
          <a:blip xmlns:r="http://schemas.openxmlformats.org/officeDocument/2006/relationships" r:embed="rId2"/>
          <a:srcRect/>
          <a:tile tx="222250" ty="-762000" sx="40000" sy="40000" flip="none" algn="ctr"/>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2596104" y="1828799"/>
          <a:ext cx="1852108" cy="2235200"/>
        </a:xfrm>
        <a:prstGeom prst="round2SameRect">
          <a:avLst>
            <a:gd name="adj1" fmla="val 10500"/>
            <a:gd name="adj2" fmla="val 0"/>
          </a:avLst>
        </a:prstGeom>
        <a:solidFill>
          <a:schemeClr val="accent2">
            <a:hueOff val="1560506"/>
            <a:satOff val="-1946"/>
            <a:lumOff val="458"/>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lvl="0" algn="l" defTabSz="800100">
            <a:lnSpc>
              <a:spcPct val="90000"/>
            </a:lnSpc>
            <a:spcBef>
              <a:spcPct val="0"/>
            </a:spcBef>
            <a:spcAft>
              <a:spcPct val="35000"/>
            </a:spcAft>
          </a:pPr>
          <a:r>
            <a:rPr lang="en-US" sz="1800" b="1" kern="1200" dirty="0" smtClean="0">
              <a:latin typeface="Corbel" pitchFamily="34" charset="0"/>
            </a:rPr>
            <a:t>CALCULATING MIGRATION RATES</a:t>
          </a:r>
          <a:endParaRPr lang="en-US" sz="1800" b="1" kern="1200" dirty="0">
            <a:latin typeface="Corbel" pitchFamily="34" charset="0"/>
          </a:endParaRPr>
        </a:p>
      </dsp:txBody>
      <dsp:txXfrm rot="10800000">
        <a:off x="2653063" y="1828799"/>
        <a:ext cx="1738190" cy="2178241"/>
      </dsp:txXfrm>
    </dsp:sp>
    <dsp:sp modelId="{D88C7409-AB93-4FE3-A61D-F51EE8A4B008}">
      <dsp:nvSpPr>
        <dsp:cNvPr id="0" name=""/>
        <dsp:cNvSpPr/>
      </dsp:nvSpPr>
      <dsp:spPr>
        <a:xfrm>
          <a:off x="4960952" y="243840"/>
          <a:ext cx="903577" cy="1341120"/>
        </a:xfrm>
        <a:prstGeom prst="roundRect">
          <a:avLst>
            <a:gd name="adj" fmla="val 10000"/>
          </a:avLst>
        </a:prstGeom>
        <a:blipFill dpi="0" rotWithShape="0">
          <a:blip xmlns:r="http://schemas.openxmlformats.org/officeDocument/2006/relationships" r:embed="rId3"/>
          <a:srcRect/>
          <a:tile tx="0" ty="0" sx="60000" sy="60000" flip="none" algn="ctr"/>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4538570" y="1828799"/>
          <a:ext cx="1748341" cy="2235200"/>
        </a:xfrm>
        <a:prstGeom prst="round2SameRect">
          <a:avLst>
            <a:gd name="adj1" fmla="val 10500"/>
            <a:gd name="adj2" fmla="val 0"/>
          </a:avLst>
        </a:prstGeom>
        <a:solidFill>
          <a:schemeClr val="accent2">
            <a:hueOff val="3121013"/>
            <a:satOff val="-3893"/>
            <a:lumOff val="915"/>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lvl="0" algn="l" defTabSz="800100">
            <a:lnSpc>
              <a:spcPct val="90000"/>
            </a:lnSpc>
            <a:spcBef>
              <a:spcPct val="0"/>
            </a:spcBef>
            <a:spcAft>
              <a:spcPct val="35000"/>
            </a:spcAft>
          </a:pPr>
          <a:r>
            <a:rPr lang="en-US" sz="1800" b="1" kern="1200" dirty="0" smtClean="0">
              <a:latin typeface="Corbel" pitchFamily="34" charset="0"/>
            </a:rPr>
            <a:t>CALCULATING BIRTH AND DEATH RATES</a:t>
          </a:r>
          <a:endParaRPr lang="en-US" sz="1800" b="1" kern="1200" dirty="0">
            <a:latin typeface="Corbel" pitchFamily="34" charset="0"/>
          </a:endParaRPr>
        </a:p>
      </dsp:txBody>
      <dsp:txXfrm rot="10800000">
        <a:off x="4592338" y="1828799"/>
        <a:ext cx="1640805" cy="2181432"/>
      </dsp:txXfrm>
    </dsp:sp>
    <dsp:sp modelId="{B68F94D2-D73D-420A-802B-DFDC9BE4ED4C}">
      <dsp:nvSpPr>
        <dsp:cNvPr id="0" name=""/>
        <dsp:cNvSpPr/>
      </dsp:nvSpPr>
      <dsp:spPr>
        <a:xfrm>
          <a:off x="6837607" y="243840"/>
          <a:ext cx="903577" cy="1341120"/>
        </a:xfrm>
        <a:prstGeom prst="roundRect">
          <a:avLst>
            <a:gd name="adj" fmla="val 10000"/>
          </a:avLst>
        </a:prstGeom>
        <a:blipFill dpi="0" rotWithShape="0">
          <a:blip xmlns:r="http://schemas.openxmlformats.org/officeDocument/2006/relationships" r:embed="rId4"/>
          <a:srcRect/>
          <a:tile tx="889000" ty="0" sx="90000" sy="90000" flip="none" algn="r"/>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9B706799-997B-4F74-B652-58B58A51EA58}">
      <dsp:nvSpPr>
        <dsp:cNvPr id="0" name=""/>
        <dsp:cNvSpPr/>
      </dsp:nvSpPr>
      <dsp:spPr>
        <a:xfrm rot="10800000">
          <a:off x="6377270" y="1828799"/>
          <a:ext cx="1824251" cy="2235200"/>
        </a:xfrm>
        <a:prstGeom prst="round2SameRect">
          <a:avLst>
            <a:gd name="adj1" fmla="val 10500"/>
            <a:gd name="adj2" fmla="val 0"/>
          </a:avLst>
        </a:prstGeom>
        <a:solidFill>
          <a:schemeClr val="accent2">
            <a:hueOff val="4681519"/>
            <a:satOff val="-5839"/>
            <a:lumOff val="1373"/>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lvl="0" algn="l" defTabSz="800100">
            <a:lnSpc>
              <a:spcPct val="90000"/>
            </a:lnSpc>
            <a:spcBef>
              <a:spcPct val="0"/>
            </a:spcBef>
            <a:spcAft>
              <a:spcPct val="35000"/>
            </a:spcAft>
          </a:pPr>
          <a:r>
            <a:rPr lang="en-US" sz="1800" b="1" kern="1200" dirty="0" smtClean="0">
              <a:latin typeface="Corbel" pitchFamily="34" charset="0"/>
            </a:rPr>
            <a:t>CALCULATING DOUBLING TIME</a:t>
          </a:r>
          <a:endParaRPr lang="en-US" sz="1800" b="1" kern="1200" dirty="0">
            <a:latin typeface="Corbel" pitchFamily="34" charset="0"/>
          </a:endParaRPr>
        </a:p>
      </dsp:txBody>
      <dsp:txXfrm rot="10800000">
        <a:off x="6433372" y="1828799"/>
        <a:ext cx="1712047" cy="2179098"/>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C4AB8-25BE-445F-8073-7AAC05BD37FF}"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66074-CEC2-4EBF-B1F3-E97A96BEB2E0}" type="slidenum">
              <a:rPr lang="en-US" smtClean="0"/>
              <a:t>‹#›</a:t>
            </a:fld>
            <a:endParaRPr lang="en-US"/>
          </a:p>
        </p:txBody>
      </p:sp>
    </p:spTree>
    <p:extLst>
      <p:ext uri="{BB962C8B-B14F-4D97-AF65-F5344CB8AC3E}">
        <p14:creationId xmlns:p14="http://schemas.microsoft.com/office/powerpoint/2010/main" val="24982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a:t>
            </a:r>
            <a:r>
              <a:rPr lang="en-US" sz="1400" b="1" baseline="0" dirty="0" smtClean="0"/>
              <a:t>picture list with color text tabs</a:t>
            </a:r>
            <a:endParaRPr lang="en-US" sz="1400" b="1" dirty="0" smtClean="0"/>
          </a:p>
          <a:p>
            <a:r>
              <a:rPr lang="en-US" sz="1400" dirty="0" smtClean="0"/>
              <a:t>(Intermediate)</a:t>
            </a:r>
          </a:p>
          <a:p>
            <a:endParaRPr lang="en-US" sz="1200" dirty="0" smtClean="0"/>
          </a:p>
          <a:p>
            <a:endParaRPr lang="en-US" sz="1200" dirty="0" smtClean="0"/>
          </a:p>
          <a:p>
            <a:r>
              <a:rPr lang="en-US" sz="1200" dirty="0" smtClean="0"/>
              <a:t>To reproduce the SmartArt effects on this page,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p>
          <a:p>
            <a:pPr marL="228600" indent="-228600">
              <a:buFont typeface="+mj-lt"/>
              <a:buAutoNum type="arabicPeriod"/>
            </a:pPr>
            <a:r>
              <a:rPr lang="en-US" sz="1200" b="0" baseline="0" dirty="0" smtClean="0"/>
              <a:t>In the </a:t>
            </a:r>
            <a:r>
              <a:rPr lang="en-US" sz="1200" b="1" baseline="0" dirty="0" smtClean="0"/>
              <a:t>Choose a SmartArt Graphic </a:t>
            </a:r>
            <a:r>
              <a:rPr lang="en-US" sz="1200" b="0" baseline="0" dirty="0" smtClean="0"/>
              <a:t>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double-click </a:t>
            </a:r>
            <a:r>
              <a:rPr lang="en-US" sz="1200" b="1" baseline="0" dirty="0" smtClean="0"/>
              <a:t>Horizontal Picture List </a:t>
            </a:r>
            <a:r>
              <a:rPr lang="en-US" sz="1200" baseline="0" dirty="0" smtClean="0"/>
              <a:t>(fifth row, second option from the left) to insert the graphic into the slide. </a:t>
            </a:r>
          </a:p>
          <a:p>
            <a:pPr marL="228600" indent="-228600">
              <a:buFont typeface="+mj-lt"/>
              <a:buAutoNum type="arabicPeriod"/>
            </a:pPr>
            <a:r>
              <a:rPr lang="en-US" sz="1200" b="0" baseline="0" dirty="0" smtClean="0"/>
              <a:t>Press and hold CTRL, and select the picture placeholder and text shape (top and bottom shape) in one of the objects. Under </a:t>
            </a:r>
            <a:r>
              <a:rPr lang="en-US" sz="1200" b="1" baseline="0" dirty="0" smtClean="0"/>
              <a:t>SmartArt Tools</a:t>
            </a:r>
            <a:r>
              <a:rPr lang="en-US" sz="1200" b="0" baseline="0" dirty="0" smtClean="0"/>
              <a:t>,</a:t>
            </a:r>
            <a:r>
              <a:rPr lang="en-US" sz="1200" b="1" baseline="0" dirty="0" smtClean="0"/>
              <a:t> </a:t>
            </a:r>
            <a:r>
              <a:rPr lang="en-US" sz="1200" b="0" baseline="0" dirty="0" smtClean="0"/>
              <a:t>on the </a:t>
            </a:r>
            <a:r>
              <a:rPr lang="en-US" sz="1200" b="1" baseline="0" dirty="0" smtClean="0"/>
              <a:t>Design</a:t>
            </a:r>
            <a:r>
              <a:rPr lang="en-US" sz="1200" b="0" baseline="0" dirty="0" smtClean="0"/>
              <a:t> tab, in the </a:t>
            </a:r>
            <a:r>
              <a:rPr lang="en-US" sz="1200" b="1" baseline="0" dirty="0" smtClean="0"/>
              <a:t>Create Graphic </a:t>
            </a:r>
            <a:r>
              <a:rPr lang="en-US" sz="1200" b="0" baseline="0" dirty="0" smtClean="0"/>
              <a:t>group, click </a:t>
            </a:r>
            <a:r>
              <a:rPr lang="en-US" sz="1200" b="1" baseline="0" dirty="0" smtClean="0"/>
              <a:t>Add Shape</a:t>
            </a:r>
            <a:r>
              <a:rPr lang="en-US" sz="1200" b="0" baseline="0" dirty="0" smtClean="0"/>
              <a:t>, and then click </a:t>
            </a:r>
            <a:r>
              <a:rPr lang="en-US" sz="1200" b="1" baseline="0" dirty="0" smtClean="0"/>
              <a:t>Add Shape After</a:t>
            </a:r>
            <a:r>
              <a:rPr lang="en-US" sz="1200" b="0" baseline="0" dirty="0" smtClean="0"/>
              <a:t>. Repeat this process one more time for a total of five picture placeholders and text shapes.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9.25”</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a:t>
            </a:r>
          </a:p>
          <a:p>
            <a:pPr marL="228600" indent="-228600">
              <a:buFont typeface="+mj-lt"/>
              <a:buAutoNum type="arabicPeriod" startAt="7"/>
            </a:pPr>
            <a:r>
              <a:rPr lang="en-US" sz="1200" dirty="0" smtClean="0"/>
              <a:t>Press and hold </a:t>
            </a:r>
            <a:r>
              <a:rPr lang="en-US" sz="1200" baseline="0" dirty="0" smtClean="0"/>
              <a:t>CTRL, and then select all five text boxes in the graphic. On the </a:t>
            </a:r>
            <a:r>
              <a:rPr lang="en-US" sz="1200" b="1" baseline="0" dirty="0" smtClean="0"/>
              <a:t>Home</a:t>
            </a:r>
            <a:r>
              <a:rPr lang="en-US" sz="1200" baseline="0" dirty="0" smtClean="0"/>
              <a:t> tab, in the </a:t>
            </a:r>
            <a:r>
              <a:rPr lang="en-US" sz="1200" b="1" baseline="0" dirty="0" smtClean="0"/>
              <a:t>Font</a:t>
            </a:r>
            <a:r>
              <a:rPr lang="en-US" sz="1200" baseline="0" dirty="0" smtClean="0"/>
              <a:t> group, </a:t>
            </a:r>
            <a:r>
              <a:rPr lang="en-US" sz="1200" b="0" baseline="0" dirty="0" smtClean="0"/>
              <a:t>select </a:t>
            </a:r>
            <a:r>
              <a:rPr lang="en-US" sz="1200" b="1" baseline="0" dirty="0" smtClean="0"/>
              <a:t>Corbel </a:t>
            </a:r>
            <a:r>
              <a:rPr lang="en-US" sz="1200" baseline="0" dirty="0" smtClean="0"/>
              <a:t>from the </a:t>
            </a:r>
            <a:r>
              <a:rPr lang="en-US" sz="1200" b="1" baseline="0" dirty="0" smtClean="0"/>
              <a:t>Font </a:t>
            </a:r>
            <a:r>
              <a:rPr lang="en-US" sz="1200" b="0" baseline="0" dirty="0" smtClean="0"/>
              <a:t>list,</a:t>
            </a:r>
            <a:r>
              <a:rPr lang="en-US" sz="1200" b="1" baseline="0" dirty="0" smtClean="0"/>
              <a:t> </a:t>
            </a:r>
            <a:r>
              <a:rPr lang="en-US" sz="1200" b="0" baseline="0" dirty="0" smtClean="0"/>
              <a:t>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r>
              <a:rPr lang="en-US" sz="1200" baseline="0" dirty="0" smtClean="0"/>
              <a:t>.</a:t>
            </a:r>
          </a:p>
          <a:p>
            <a:pPr marL="228600" indent="-228600">
              <a:buFont typeface="+mj-lt"/>
              <a:buAutoNum type="arabicPeriod" startAt="7"/>
            </a:pPr>
            <a:r>
              <a:rPr lang="en-US" sz="1200" dirty="0" smtClean="0"/>
              <a:t>Select</a:t>
            </a:r>
            <a:r>
              <a:rPr lang="en-US" sz="1200" baseline="0" dirty="0" smtClean="0"/>
              <a:t> the graphic.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 </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2 to 3 </a:t>
            </a:r>
            <a:r>
              <a:rPr lang="en-US" sz="1200" b="0" baseline="0" dirty="0" smtClean="0"/>
              <a:t>(second option from the left).</a:t>
            </a:r>
          </a:p>
          <a:p>
            <a:pPr marL="685800" lvl="1" indent="-228600">
              <a:buFont typeface="Arial" pitchFamily="34" charset="0"/>
              <a:buChar char="•"/>
            </a:pPr>
            <a:r>
              <a:rPr lang="en-US" sz="1200" b="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Moderate Effect </a:t>
            </a:r>
            <a:r>
              <a:rPr lang="en-US" sz="1200" b="0" baseline="0" dirty="0" smtClean="0"/>
              <a:t>(fourth option from the left).</a:t>
            </a:r>
          </a:p>
          <a:p>
            <a:pPr marL="228600" indent="-228600">
              <a:buFont typeface="+mj-lt"/>
              <a:buAutoNum type="arabicPeriod" startAt="10"/>
            </a:pPr>
            <a:r>
              <a:rPr lang="en-US" sz="1200" baseline="0" dirty="0" smtClean="0"/>
              <a:t>Select the rounded rectangle at the top of the graphic.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Shape</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White, Background 1, Darker 35% </a:t>
            </a:r>
            <a:r>
              <a:rPr lang="en-US" sz="1200" b="0" baseline="0" dirty="0" smtClean="0"/>
              <a:t>(fifth row, first option from the left)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baseline="0" dirty="0" smtClean="0"/>
              <a:t>Click each of the five picture placeholders in the SmartArt graphic, select a picture, and then click </a:t>
            </a:r>
            <a:r>
              <a:rPr lang="en-US" sz="1200" b="1" baseline="0" dirty="0" smtClean="0"/>
              <a:t>Insert</a:t>
            </a:r>
            <a:r>
              <a:rPr lang="en-US" sz="1200" baseline="0" dirty="0" smtClean="0"/>
              <a: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a:t>
            </a:r>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a:t>
            </a:r>
            <a:r>
              <a:rPr lang="en-US" sz="1200" b="0" baseline="0" dirty="0" smtClean="0"/>
              <a:t>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at the Effects Gallery and under </a:t>
            </a:r>
            <a:r>
              <a:rPr lang="en-US" sz="1200" b="1" baseline="0" dirty="0" smtClean="0"/>
              <a:t>Entrance</a:t>
            </a:r>
            <a:r>
              <a:rPr lang="en-US" sz="1200" baseline="0" dirty="0" smtClean="0"/>
              <a:t>, click </a:t>
            </a:r>
            <a:r>
              <a:rPr lang="en-US" sz="1200" b="1" baseline="0" dirty="0" smtClean="0"/>
              <a:t>Float In</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under </a:t>
            </a:r>
            <a:r>
              <a:rPr lang="en-US" sz="1200" b="1" baseline="0" dirty="0" smtClean="0"/>
              <a:t>Sequence</a:t>
            </a:r>
            <a:r>
              <a:rPr lang="en-US" sz="1200" baseline="0" dirty="0" smtClean="0"/>
              <a:t>, click </a:t>
            </a:r>
            <a:r>
              <a:rPr lang="en-US" sz="1200" b="1" baseline="0" dirty="0" smtClean="0"/>
              <a:t>One </a:t>
            </a:r>
            <a:r>
              <a:rPr lang="en-US" sz="1200" b="1" baseline="0" smtClean="0"/>
              <a:t>by One</a:t>
            </a:r>
            <a:r>
              <a:rPr lang="en-US" sz="1200" baseline="0" dirty="0" smtClean="0"/>
              <a:t>. </a:t>
            </a:r>
          </a:p>
          <a:p>
            <a:pPr marL="228600" indent="-228600">
              <a:buFont typeface="+mj-lt"/>
              <a:buAutoNum type="arabicPeriod"/>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click the double-arrow below the animation effect to expand the list of effects, then do the following to modify the list of effects: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Select the first animation effect, and then do the following: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at the Effects Gallery and then click </a:t>
            </a:r>
            <a:r>
              <a:rPr lang="en-US" sz="1200" b="1" baseline="0" dirty="0" smtClean="0"/>
              <a:t>More Entrance Effects</a:t>
            </a:r>
            <a:r>
              <a:rPr lang="en-US" sz="1200" baseline="0" dirty="0" smtClean="0"/>
              <a:t>. In the </a:t>
            </a:r>
            <a:r>
              <a:rPr lang="en-US" sz="1200" b="1" baseline="0" dirty="0" smtClean="0"/>
              <a:t>Change Entrance Effects</a:t>
            </a:r>
            <a:r>
              <a:rPr lang="en-US" sz="1200" baseline="0" dirty="0" smtClean="0"/>
              <a:t> dialog box, under </a:t>
            </a:r>
            <a:r>
              <a:rPr lang="en-US" sz="1200" b="1" baseline="0" dirty="0" smtClean="0"/>
              <a:t>Moderate</a:t>
            </a:r>
            <a:r>
              <a:rPr lang="en-US" sz="1200" baseline="0" dirty="0" smtClean="0"/>
              <a:t>, click </a:t>
            </a:r>
            <a:r>
              <a:rPr lang="en-US" sz="1200" b="1" baseline="0" dirty="0" smtClean="0"/>
              <a:t>Basic Zoom</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Effect Options</a:t>
            </a:r>
            <a:r>
              <a:rPr lang="en-US" sz="1200" b="0" baseline="0" dirty="0" smtClean="0"/>
              <a:t>, and under </a:t>
            </a:r>
            <a:r>
              <a:rPr lang="en-US" sz="1200" b="1" baseline="0" dirty="0" smtClean="0"/>
              <a:t>Zoom</a:t>
            </a:r>
            <a:r>
              <a:rPr lang="en-US" sz="1200" b="0" baseline="0" dirty="0" smtClean="0"/>
              <a:t>, click </a:t>
            </a:r>
            <a:r>
              <a:rPr lang="en-US" sz="1200" b="1" baseline="0" dirty="0" smtClean="0"/>
              <a:t>Out Slightly</a:t>
            </a:r>
            <a:r>
              <a:rPr lang="en-US" sz="1200" b="0" baseline="0" dirty="0" smtClean="0"/>
              <a:t>. </a:t>
            </a:r>
            <a:endParaRPr lang="en-US" sz="1200" baseline="0" dirty="0" smtClean="0"/>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Timing </a:t>
            </a:r>
            <a:r>
              <a:rPr lang="en-US" sz="1200" b="0" baseline="0" dirty="0" smtClean="0"/>
              <a:t>group,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Press and hold CTRL, select the third, fifth, seventh, ninth, and 11</a:t>
            </a:r>
            <a:r>
              <a:rPr lang="en-US" sz="1200" baseline="30000" dirty="0" smtClean="0"/>
              <a:t>th</a:t>
            </a:r>
            <a:r>
              <a:rPr lang="en-US" sz="1200" baseline="0" dirty="0" smtClean="0"/>
              <a:t> animation effects (effects for the text shapes), and then do the following: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at the Effects Gallery and then click </a:t>
            </a:r>
            <a:r>
              <a:rPr lang="en-US" sz="1200" b="1" baseline="0" dirty="0" smtClean="0"/>
              <a:t>More Entrance Effects</a:t>
            </a:r>
            <a:r>
              <a:rPr lang="en-US" sz="1200" baseline="0" dirty="0" smtClean="0"/>
              <a:t>. In the </a:t>
            </a:r>
            <a:r>
              <a:rPr lang="en-US" sz="1200" b="1" baseline="0" dirty="0" smtClean="0"/>
              <a:t>Change Entrance Effects</a:t>
            </a:r>
            <a:r>
              <a:rPr lang="en-US" sz="1200" baseline="0" dirty="0" smtClean="0"/>
              <a:t> dialog box, </a:t>
            </a:r>
            <a:r>
              <a:rPr lang="en-US" sz="1200" b="0" baseline="0" dirty="0" smtClean="0"/>
              <a:t>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 </a:t>
            </a:r>
          </a:p>
          <a:p>
            <a:pPr marL="1143000" marR="0" lvl="2"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under</a:t>
            </a:r>
            <a:r>
              <a:rPr lang="en-US" sz="1200" b="0" baseline="0" dirty="0" smtClean="0"/>
              <a:t> </a:t>
            </a:r>
            <a:r>
              <a:rPr lang="en-US" sz="1200" b="1" baseline="0" dirty="0" smtClean="0"/>
              <a:t>Direction</a:t>
            </a:r>
            <a:r>
              <a:rPr lang="en-US" sz="1200" baseline="0" dirty="0" smtClean="0"/>
              <a:t>, click </a:t>
            </a:r>
            <a:r>
              <a:rPr lang="en-US" sz="1200" b="1" baseline="0" dirty="0" smtClean="0"/>
              <a:t>From Top</a:t>
            </a:r>
            <a:r>
              <a:rPr lang="en-US" sz="1200" b="0" baseline="0" dirty="0" smtClean="0"/>
              <a:t>.</a:t>
            </a:r>
            <a:r>
              <a:rPr lang="en-US" sz="1200" b="1" baseline="0" dirty="0" smtClean="0"/>
              <a:t>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aseline="0" dirty="0" smtClean="0"/>
              <a:t>Press and hold CTRL, select the second, fourth, sixth, eighth, and 10</a:t>
            </a:r>
            <a:r>
              <a:rPr lang="en-US" sz="1200" baseline="30000" dirty="0" smtClean="0"/>
              <a:t>th</a:t>
            </a:r>
            <a:r>
              <a:rPr lang="en-US" sz="1200" baseline="0" dirty="0" smtClean="0"/>
              <a:t>  animation effects (effects for the pictures). In the </a:t>
            </a:r>
            <a:r>
              <a:rPr lang="en-US" sz="1200" b="1" baseline="0" dirty="0" smtClean="0"/>
              <a:t>Timing </a:t>
            </a:r>
            <a:r>
              <a:rPr lang="en-US" sz="1200" baseline="0" dirty="0" smtClean="0"/>
              <a:t>group, </a:t>
            </a:r>
            <a:r>
              <a:rPr lang="en-US" sz="1200" b="0" baseline="0" dirty="0" smtClean="0"/>
              <a:t>in the </a:t>
            </a:r>
            <a:r>
              <a:rPr lang="en-US" sz="1200" b="1" baseline="0" dirty="0" smtClean="0"/>
              <a:t>Start</a:t>
            </a:r>
            <a:r>
              <a:rPr lang="en-US" sz="1200" b="0" baseline="0" dirty="0" smtClean="0"/>
              <a:t> list, select</a:t>
            </a:r>
            <a:r>
              <a:rPr lang="en-US" sz="1200" baseline="0" dirty="0" smtClean="0"/>
              <a:t> </a:t>
            </a:r>
            <a:r>
              <a:rPr lang="en-US" sz="1200" b="1" baseline="0" dirty="0" smtClean="0"/>
              <a:t>After Previous</a:t>
            </a:r>
            <a:r>
              <a:rPr lang="en-US" sz="120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 then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130</a:t>
            </a:r>
            <a:r>
              <a:rPr lang="en-US" sz="1200" dirty="0" smtClean="0"/>
              <a:t>, Green: </a:t>
            </a:r>
            <a:r>
              <a:rPr lang="en-US" sz="1200" b="1" dirty="0" smtClean="0"/>
              <a:t>126</a:t>
            </a:r>
            <a:r>
              <a:rPr lang="en-US" sz="1200" dirty="0" smtClean="0"/>
              <a:t>, and Blue: </a:t>
            </a:r>
            <a:r>
              <a:rPr lang="en-US" sz="1200" b="1" dirty="0" smtClean="0"/>
              <a:t>102</a:t>
            </a:r>
            <a:r>
              <a:rPr lang="en-US" sz="1200" dirty="0" smtClean="0"/>
              <a: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71%</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 </a:t>
            </a:r>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60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76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99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67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08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15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41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16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70730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2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2/14/2017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51506"/>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cfs-staff-nm\AppData\Local\Microsoft\Windows\Temporary Internet Files\Content.IE5\OFTHFPYS\Animated_Ra's_al_Ghu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1881187"/>
            <a:ext cx="12763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02020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Specific Fertility Rate</a:t>
            </a:r>
          </a:p>
        </p:txBody>
      </p:sp>
      <p:sp>
        <p:nvSpPr>
          <p:cNvPr id="3" name="Content Placeholder 2"/>
          <p:cNvSpPr>
            <a:spLocks noGrp="1"/>
          </p:cNvSpPr>
          <p:nvPr>
            <p:ph idx="1"/>
          </p:nvPr>
        </p:nvSpPr>
        <p:spPr/>
        <p:txBody>
          <a:bodyPr/>
          <a:lstStyle/>
          <a:p>
            <a:r>
              <a:rPr lang="en-US" dirty="0"/>
              <a:t>Number of births per 1000 women of a specific age (group) in a given year. Fertility rates is calculated for specific age groups to see differences in fertility behavior at different ages or for comparison over time.</a:t>
            </a:r>
          </a:p>
          <a:p>
            <a:endParaRPr lang="en-US" dirty="0" smtClean="0"/>
          </a:p>
          <a:p>
            <a:r>
              <a:rPr lang="en-US" dirty="0"/>
              <a:t>ASFR </a:t>
            </a:r>
            <a:r>
              <a:rPr lang="en-US" dirty="0" smtClean="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152" y="4495800"/>
            <a:ext cx="51212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34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99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8973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 Specific Fertility Rates: Why do we need them?</a:t>
            </a:r>
          </a:p>
        </p:txBody>
      </p:sp>
      <p:sp>
        <p:nvSpPr>
          <p:cNvPr id="3" name="Content Placeholder 2"/>
          <p:cNvSpPr>
            <a:spLocks noGrp="1"/>
          </p:cNvSpPr>
          <p:nvPr>
            <p:ph idx="1"/>
          </p:nvPr>
        </p:nvSpPr>
        <p:spPr/>
        <p:txBody>
          <a:bodyPr/>
          <a:lstStyle/>
          <a:p>
            <a:r>
              <a:rPr lang="en-US" dirty="0"/>
              <a:t>For comparisons in fertility behavior at different ages</a:t>
            </a:r>
          </a:p>
          <a:p>
            <a:r>
              <a:rPr lang="en-US" dirty="0"/>
              <a:t>For comparison of fertility at different ages over time</a:t>
            </a:r>
          </a:p>
          <a:p>
            <a:r>
              <a:rPr lang="en-US" dirty="0"/>
              <a:t>For comparison of fertility across countries/populations</a:t>
            </a:r>
          </a:p>
          <a:p>
            <a:endParaRPr lang="en-US" dirty="0"/>
          </a:p>
        </p:txBody>
      </p:sp>
    </p:spTree>
    <p:extLst>
      <p:ext uri="{BB962C8B-B14F-4D97-AF65-F5344CB8AC3E}">
        <p14:creationId xmlns:p14="http://schemas.microsoft.com/office/powerpoint/2010/main" val="1258332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Fertility Rates</a:t>
            </a:r>
          </a:p>
        </p:txBody>
      </p:sp>
      <p:sp>
        <p:nvSpPr>
          <p:cNvPr id="3" name="Content Placeholder 2"/>
          <p:cNvSpPr>
            <a:spLocks noGrp="1"/>
          </p:cNvSpPr>
          <p:nvPr>
            <p:ph idx="1"/>
          </p:nvPr>
        </p:nvSpPr>
        <p:spPr/>
        <p:txBody>
          <a:bodyPr/>
          <a:lstStyle/>
          <a:p>
            <a:r>
              <a:rPr lang="en-US" dirty="0"/>
              <a:t>The average number of children that would be born to a woman by the time she ended childbearing if she were to pass through all her childbearing years conforming to the age-specific fertility rates of a given year.</a:t>
            </a:r>
          </a:p>
          <a:p>
            <a:r>
              <a:rPr lang="en-US" b="1" dirty="0">
                <a:latin typeface="Times New Roman" panose="02020603050405020304" pitchFamily="18" charset="0"/>
                <a:cs typeface="Times New Roman" panose="02020603050405020304" pitchFamily="18" charset="0"/>
              </a:rPr>
              <a:t>TFR =  5 X  </a:t>
            </a:r>
            <a:r>
              <a:rPr lang="el-GR" sz="4400" b="1" dirty="0">
                <a:latin typeface="Times New Roman" panose="02020603050405020304" pitchFamily="18" charset="0"/>
                <a:cs typeface="Times New Roman" panose="02020603050405020304" pitchFamily="18" charset="0"/>
              </a:rPr>
              <a:t>Σ</a:t>
            </a:r>
            <a:r>
              <a:rPr lang="en-US" b="1" dirty="0">
                <a:latin typeface="Times New Roman" panose="02020603050405020304" pitchFamily="18" charset="0"/>
                <a:cs typeface="Times New Roman" panose="02020603050405020304" pitchFamily="18" charset="0"/>
              </a:rPr>
              <a:t>ASFR </a:t>
            </a:r>
            <a:r>
              <a:rPr lang="en-US" sz="4000"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1,000</a:t>
            </a:r>
            <a:endParaRPr lang="en-US" dirty="0"/>
          </a:p>
        </p:txBody>
      </p:sp>
    </p:spTree>
    <p:extLst>
      <p:ext uri="{BB962C8B-B14F-4D97-AF65-F5344CB8AC3E}">
        <p14:creationId xmlns:p14="http://schemas.microsoft.com/office/powerpoint/2010/main" val="2191711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Fertility Rate </a:t>
            </a:r>
            <a:endParaRPr lang="en-US" dirty="0"/>
          </a:p>
        </p:txBody>
      </p:sp>
      <p:sp>
        <p:nvSpPr>
          <p:cNvPr id="3" name="Content Placeholder 2"/>
          <p:cNvSpPr>
            <a:spLocks noGrp="1"/>
          </p:cNvSpPr>
          <p:nvPr>
            <p:ph idx="1"/>
          </p:nvPr>
        </p:nvSpPr>
        <p:spPr/>
        <p:txBody>
          <a:bodyPr/>
          <a:lstStyle/>
          <a:p>
            <a:r>
              <a:rPr lang="en-US" dirty="0"/>
              <a:t>The replacement fertility rate is roughly 2.0 births per woman for most industrialized countries (2.075 in the UK, for example), </a:t>
            </a:r>
            <a:endParaRPr lang="en-US" dirty="0" smtClean="0"/>
          </a:p>
          <a:p>
            <a:r>
              <a:rPr lang="en-US" dirty="0" smtClean="0"/>
              <a:t>Ranges </a:t>
            </a:r>
            <a:r>
              <a:rPr lang="en-US" dirty="0"/>
              <a:t>from 2.5 to 3.3 in developing countries because of higher mortality rates. </a:t>
            </a:r>
            <a:endParaRPr lang="en-US" dirty="0" smtClean="0"/>
          </a:p>
          <a:p>
            <a:r>
              <a:rPr lang="en-US" dirty="0" smtClean="0"/>
              <a:t>Taken </a:t>
            </a:r>
            <a:r>
              <a:rPr lang="en-US" dirty="0"/>
              <a:t>globally, the total fertility rate at replacement is </a:t>
            </a:r>
            <a:r>
              <a:rPr lang="en-US" b="1" dirty="0"/>
              <a:t>2.33 children per woman</a:t>
            </a:r>
            <a:endParaRPr lang="en-US" dirty="0"/>
          </a:p>
        </p:txBody>
      </p:sp>
    </p:spTree>
    <p:extLst>
      <p:ext uri="{BB962C8B-B14F-4D97-AF65-F5344CB8AC3E}">
        <p14:creationId xmlns:p14="http://schemas.microsoft.com/office/powerpoint/2010/main" val="1623731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RATE</a:t>
            </a:r>
            <a:endParaRPr lang="en-US" dirty="0"/>
          </a:p>
        </p:txBody>
      </p:sp>
      <p:sp>
        <p:nvSpPr>
          <p:cNvPr id="3" name="Content Placeholder 2"/>
          <p:cNvSpPr>
            <a:spLocks noGrp="1"/>
          </p:cNvSpPr>
          <p:nvPr>
            <p:ph idx="1"/>
          </p:nvPr>
        </p:nvSpPr>
        <p:spPr/>
        <p:txBody>
          <a:bodyPr/>
          <a:lstStyle/>
          <a:p>
            <a:r>
              <a:rPr lang="en-US" dirty="0" smtClean="0"/>
              <a:t>Rate of population change.</a:t>
            </a:r>
            <a:endParaRPr lang="en-US" dirty="0"/>
          </a:p>
        </p:txBody>
      </p:sp>
    </p:spTree>
    <p:extLst>
      <p:ext uri="{BB962C8B-B14F-4D97-AF65-F5344CB8AC3E}">
        <p14:creationId xmlns:p14="http://schemas.microsoft.com/office/powerpoint/2010/main" val="3717555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Migration Change</a:t>
            </a:r>
            <a:endParaRPr lang="en-US" dirty="0"/>
          </a:p>
        </p:txBody>
      </p:sp>
      <p:sp>
        <p:nvSpPr>
          <p:cNvPr id="3" name="Content Placeholder 2"/>
          <p:cNvSpPr>
            <a:spLocks noGrp="1"/>
          </p:cNvSpPr>
          <p:nvPr>
            <p:ph idx="1"/>
          </p:nvPr>
        </p:nvSpPr>
        <p:spPr>
          <a:xfrm>
            <a:off x="457200" y="1600200"/>
            <a:ext cx="8534400" cy="4525963"/>
          </a:xfrm>
        </p:spPr>
        <p:txBody>
          <a:bodyPr/>
          <a:lstStyle/>
          <a:p>
            <a:pPr lvl="0"/>
            <a:r>
              <a:rPr lang="en-US" dirty="0">
                <a:solidFill>
                  <a:prstClr val="white"/>
                </a:solidFill>
              </a:rPr>
              <a:t>Net migration rate is the difference of immigrants and emigrants of an area in a period of time, divided (usually) per 1,000 </a:t>
            </a:r>
            <a:r>
              <a:rPr lang="en-US" dirty="0" smtClean="0">
                <a:solidFill>
                  <a:prstClr val="white"/>
                </a:solidFill>
              </a:rPr>
              <a:t>inhabitants</a:t>
            </a:r>
          </a:p>
          <a:p>
            <a:pPr lvl="0"/>
            <a:endParaRPr lang="en-US" dirty="0">
              <a:solidFill>
                <a:prstClr val="white"/>
              </a:solidFill>
            </a:endParaRPr>
          </a:p>
          <a:p>
            <a:r>
              <a:rPr lang="en-US" sz="2800" dirty="0" smtClean="0"/>
              <a:t> </a:t>
            </a:r>
            <a:r>
              <a:rPr lang="en-US" sz="2800" u="sng" dirty="0" smtClean="0"/>
              <a:t>Number of immigrants- number of emigrants </a:t>
            </a:r>
            <a:r>
              <a:rPr lang="en-US" sz="2800" dirty="0" smtClean="0"/>
              <a:t> x 1000</a:t>
            </a:r>
          </a:p>
          <a:p>
            <a:r>
              <a:rPr lang="en-US" sz="2800" dirty="0"/>
              <a:t> </a:t>
            </a:r>
            <a:r>
              <a:rPr lang="en-US" sz="2800" dirty="0" smtClean="0"/>
              <a:t>                             </a:t>
            </a:r>
            <a:r>
              <a:rPr lang="en-US" sz="2800" smtClean="0"/>
              <a:t>total population</a:t>
            </a:r>
            <a:endParaRPr lang="en-US" sz="2800" dirty="0"/>
          </a:p>
        </p:txBody>
      </p:sp>
    </p:spTree>
    <p:extLst>
      <p:ext uri="{BB962C8B-B14F-4D97-AF65-F5344CB8AC3E}">
        <p14:creationId xmlns:p14="http://schemas.microsoft.com/office/powerpoint/2010/main" val="3598403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973386695"/>
              </p:ext>
            </p:extLst>
          </p:nvPr>
        </p:nvGraphicFramePr>
        <p:xfrm>
          <a:off x="381000" y="13970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913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14" dur="1000"/>
                                        <p:tgtEl>
                                          <p:spTgt spid="11">
                                            <p:graphicEl>
                                              <a:dgm id="{BF646D7A-C7D0-4489-A68F-61F32B7DB0C6}"/>
                                            </p:graphicEl>
                                          </p:spTgt>
                                        </p:tgtEl>
                                      </p:cBhvr>
                                    </p:animEffect>
                                    <p:anim calcmode="lin" valueType="num">
                                      <p:cBhvr>
                                        <p:cTn id="15"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16"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17" presetID="12" presetClass="entr" presetSubtype="1" fill="hold" grpId="0" nodeType="withEffect">
                                  <p:stCondLst>
                                    <p:cond delay="0"/>
                                  </p:stCondLst>
                                  <p:childTnLst>
                                    <p:set>
                                      <p:cBhvr>
                                        <p:cTn id="18"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slide(fromTop)">
                                      <p:cBhvr>
                                        <p:cTn id="19" dur="1000"/>
                                        <p:tgtEl>
                                          <p:spTgt spid="11">
                                            <p:graphicEl>
                                              <a:dgm id="{E4B0666F-2CF1-4C21-A251-46E6EBFF7C1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graphicEl>
                                              <a:dgm id="{41BC1ABA-1F87-4B1E-94EC-41724CD12655}"/>
                                            </p:graphicEl>
                                          </p:spTgt>
                                        </p:tgtEl>
                                        <p:attrNameLst>
                                          <p:attrName>style.visibility</p:attrName>
                                        </p:attrNameLst>
                                      </p:cBhvr>
                                      <p:to>
                                        <p:strVal val="visible"/>
                                      </p:to>
                                    </p:set>
                                    <p:animEffect transition="in" filter="fade">
                                      <p:cBhvr>
                                        <p:cTn id="24" dur="1000"/>
                                        <p:tgtEl>
                                          <p:spTgt spid="11">
                                            <p:graphicEl>
                                              <a:dgm id="{41BC1ABA-1F87-4B1E-94EC-41724CD12655}"/>
                                            </p:graphicEl>
                                          </p:spTgt>
                                        </p:tgtEl>
                                      </p:cBhvr>
                                    </p:animEffect>
                                    <p:anim calcmode="lin" valueType="num">
                                      <p:cBhvr>
                                        <p:cTn id="25" dur="1000" fill="hold"/>
                                        <p:tgtEl>
                                          <p:spTgt spid="11">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26" dur="1000" fill="hold"/>
                                        <p:tgtEl>
                                          <p:spTgt spid="11">
                                            <p:graphicEl>
                                              <a:dgm id="{41BC1ABA-1F87-4B1E-94EC-41724CD12655}"/>
                                            </p:graphicEl>
                                          </p:spTgt>
                                        </p:tgtEl>
                                        <p:attrNameLst>
                                          <p:attrName>ppt_y</p:attrName>
                                        </p:attrNameLst>
                                      </p:cBhvr>
                                      <p:tavLst>
                                        <p:tav tm="0">
                                          <p:val>
                                            <p:strVal val="#ppt_y+.1"/>
                                          </p:val>
                                        </p:tav>
                                        <p:tav tm="100000">
                                          <p:val>
                                            <p:strVal val="#ppt_y"/>
                                          </p:val>
                                        </p:tav>
                                      </p:tavLst>
                                    </p:anim>
                                  </p:childTnLst>
                                </p:cTn>
                              </p:par>
                              <p:par>
                                <p:cTn id="27" presetID="12" presetClass="entr" presetSubtype="1" fill="hold" grpId="0" nodeType="withEffect">
                                  <p:stCondLst>
                                    <p:cond delay="0"/>
                                  </p:stCondLst>
                                  <p:childTnLst>
                                    <p:set>
                                      <p:cBhvr>
                                        <p:cTn id="28" dur="1" fill="hold">
                                          <p:stCondLst>
                                            <p:cond delay="0"/>
                                          </p:stCondLst>
                                        </p:cTn>
                                        <p:tgtEl>
                                          <p:spTgt spid="11">
                                            <p:graphicEl>
                                              <a:dgm id="{5284ED54-4761-44DA-8086-D5FD397A1C95}"/>
                                            </p:graphicEl>
                                          </p:spTgt>
                                        </p:tgtEl>
                                        <p:attrNameLst>
                                          <p:attrName>style.visibility</p:attrName>
                                        </p:attrNameLst>
                                      </p:cBhvr>
                                      <p:to>
                                        <p:strVal val="visible"/>
                                      </p:to>
                                    </p:set>
                                    <p:animEffect transition="in" filter="slide(fromTop)">
                                      <p:cBhvr>
                                        <p:cTn id="29" dur="1000"/>
                                        <p:tgtEl>
                                          <p:spTgt spid="11">
                                            <p:graphicEl>
                                              <a:dgm id="{5284ED54-4761-44DA-8086-D5FD397A1C9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34" dur="1000"/>
                                        <p:tgtEl>
                                          <p:spTgt spid="11">
                                            <p:graphicEl>
                                              <a:dgm id="{D88C7409-AB93-4FE3-A61D-F51EE8A4B008}"/>
                                            </p:graphicEl>
                                          </p:spTgt>
                                        </p:tgtEl>
                                      </p:cBhvr>
                                    </p:animEffect>
                                    <p:anim calcmode="lin" valueType="num">
                                      <p:cBhvr>
                                        <p:cTn id="35"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36"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0"/>
                                  </p:stCondLst>
                                  <p:childTnLst>
                                    <p:set>
                                      <p:cBhvr>
                                        <p:cTn id="38"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39" dur="1000"/>
                                        <p:tgtEl>
                                          <p:spTgt spid="11">
                                            <p:graphicEl>
                                              <a:dgm id="{87B5BDBA-3C7A-41F1-8C33-F13937A84B3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graphicEl>
                                              <a:dgm id="{B68F94D2-D73D-420A-802B-DFDC9BE4ED4C}"/>
                                            </p:graphicEl>
                                          </p:spTgt>
                                        </p:tgtEl>
                                        <p:attrNameLst>
                                          <p:attrName>style.visibility</p:attrName>
                                        </p:attrNameLst>
                                      </p:cBhvr>
                                      <p:to>
                                        <p:strVal val="visible"/>
                                      </p:to>
                                    </p:set>
                                    <p:animEffect transition="in" filter="fade">
                                      <p:cBhvr>
                                        <p:cTn id="44" dur="1000"/>
                                        <p:tgtEl>
                                          <p:spTgt spid="11">
                                            <p:graphicEl>
                                              <a:dgm id="{B68F94D2-D73D-420A-802B-DFDC9BE4ED4C}"/>
                                            </p:graphicEl>
                                          </p:spTgt>
                                        </p:tgtEl>
                                      </p:cBhvr>
                                    </p:animEffect>
                                    <p:anim calcmode="lin" valueType="num">
                                      <p:cBhvr>
                                        <p:cTn id="45" dur="1000" fill="hold"/>
                                        <p:tgtEl>
                                          <p:spTgt spid="11">
                                            <p:graphicEl>
                                              <a:dgm id="{B68F94D2-D73D-420A-802B-DFDC9BE4ED4C}"/>
                                            </p:graphicEl>
                                          </p:spTgt>
                                        </p:tgtEl>
                                        <p:attrNameLst>
                                          <p:attrName>ppt_x</p:attrName>
                                        </p:attrNameLst>
                                      </p:cBhvr>
                                      <p:tavLst>
                                        <p:tav tm="0">
                                          <p:val>
                                            <p:strVal val="#ppt_x"/>
                                          </p:val>
                                        </p:tav>
                                        <p:tav tm="100000">
                                          <p:val>
                                            <p:strVal val="#ppt_x"/>
                                          </p:val>
                                        </p:tav>
                                      </p:tavLst>
                                    </p:anim>
                                    <p:anim calcmode="lin" valueType="num">
                                      <p:cBhvr>
                                        <p:cTn id="46" dur="1000" fill="hold"/>
                                        <p:tgtEl>
                                          <p:spTgt spid="11">
                                            <p:graphicEl>
                                              <a:dgm id="{B68F94D2-D73D-420A-802B-DFDC9BE4ED4C}"/>
                                            </p:graphicEl>
                                          </p:spTgt>
                                        </p:tgtEl>
                                        <p:attrNameLst>
                                          <p:attrName>ppt_y</p:attrName>
                                        </p:attrNameLst>
                                      </p:cBhvr>
                                      <p:tavLst>
                                        <p:tav tm="0">
                                          <p:val>
                                            <p:strVal val="#ppt_y+.1"/>
                                          </p:val>
                                        </p:tav>
                                        <p:tav tm="100000">
                                          <p:val>
                                            <p:strVal val="#ppt_y"/>
                                          </p:val>
                                        </p:tav>
                                      </p:tavLst>
                                    </p:anim>
                                  </p:childTnLst>
                                </p:cTn>
                              </p:par>
                              <p:par>
                                <p:cTn id="47" presetID="12" presetClass="entr" presetSubtype="1" fill="hold" grpId="0" nodeType="withEffect">
                                  <p:stCondLst>
                                    <p:cond delay="0"/>
                                  </p:stCondLst>
                                  <p:childTnLst>
                                    <p:set>
                                      <p:cBhvr>
                                        <p:cTn id="48" dur="1" fill="hold">
                                          <p:stCondLst>
                                            <p:cond delay="0"/>
                                          </p:stCondLst>
                                        </p:cTn>
                                        <p:tgtEl>
                                          <p:spTgt spid="11">
                                            <p:graphicEl>
                                              <a:dgm id="{9B706799-997B-4F74-B652-58B58A51EA58}"/>
                                            </p:graphicEl>
                                          </p:spTgt>
                                        </p:tgtEl>
                                        <p:attrNameLst>
                                          <p:attrName>style.visibility</p:attrName>
                                        </p:attrNameLst>
                                      </p:cBhvr>
                                      <p:to>
                                        <p:strVal val="visible"/>
                                      </p:to>
                                    </p:set>
                                    <p:animEffect transition="in" filter="slide(fromTop)">
                                      <p:cBhvr>
                                        <p:cTn id="49" dur="1000"/>
                                        <p:tgtEl>
                                          <p:spTgt spid="11">
                                            <p:graphicEl>
                                              <a:dgm id="{9B706799-997B-4F74-B652-58B58A51EA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 Crude Birth Rate</a:t>
            </a:r>
          </a:p>
        </p:txBody>
      </p:sp>
      <p:sp>
        <p:nvSpPr>
          <p:cNvPr id="3" name="Content Placeholder 2"/>
          <p:cNvSpPr>
            <a:spLocks noGrp="1"/>
          </p:cNvSpPr>
          <p:nvPr>
            <p:ph idx="1"/>
          </p:nvPr>
        </p:nvSpPr>
        <p:spPr/>
        <p:txBody>
          <a:bodyPr/>
          <a:lstStyle/>
          <a:p>
            <a:pPr marL="0" indent="0" fontAlgn="auto">
              <a:buFont typeface="Wingdings 2" panose="05020102010507070707" pitchFamily="18" charset="2"/>
              <a:buNone/>
              <a:defRPr/>
            </a:pPr>
            <a:r>
              <a:rPr lang="en-US" dirty="0">
                <a:latin typeface="Times New Roman" panose="02020603050405020304" pitchFamily="18" charset="0"/>
                <a:cs typeface="Times New Roman" panose="02020603050405020304" pitchFamily="18" charset="0"/>
              </a:rPr>
              <a:t>This is the number of live births per 1,000 population in a given year</a:t>
            </a:r>
            <a:r>
              <a:rPr lang="en-US" dirty="0" smtClean="0">
                <a:latin typeface="Times New Roman" panose="02020603050405020304" pitchFamily="18" charset="0"/>
                <a:cs typeface="Times New Roman" panose="02020603050405020304" pitchFamily="18" charset="0"/>
              </a:rPr>
              <a:t>.</a:t>
            </a:r>
          </a:p>
          <a:p>
            <a:pPr marL="0" indent="0" fontAlgn="auto">
              <a:buFont typeface="Wingdings 2" panose="05020102010507070707" pitchFamily="18" charset="2"/>
              <a:buNone/>
              <a:defRPr/>
            </a:pPr>
            <a:r>
              <a:rPr lang="en-US" dirty="0" smtClean="0">
                <a:latin typeface="Times New Roman" panose="02020603050405020304" pitchFamily="18" charset="0"/>
                <a:cs typeface="Times New Roman" panose="02020603050405020304" pitchFamily="18" charset="0"/>
              </a:rPr>
              <a:t> </a:t>
            </a:r>
          </a:p>
          <a:p>
            <a:pPr marL="0" indent="0" fontAlgn="auto">
              <a:buFont typeface="Wingdings 2" panose="05020102010507070707" pitchFamily="18" charset="2"/>
              <a:buNone/>
              <a:defRP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CBR </a:t>
            </a:r>
            <a:r>
              <a:rPr lang="en-US" dirty="0">
                <a:latin typeface="Times New Roman" panose="02020603050405020304" pitchFamily="18" charset="0"/>
                <a:cs typeface="Times New Roman" panose="02020603050405020304" pitchFamily="18" charset="0"/>
              </a:rPr>
              <a:t>=</a:t>
            </a:r>
          </a:p>
          <a:p>
            <a:pPr marL="0" indent="0" algn="ctr" fontAlgn="auto">
              <a:buFont typeface="Wingdings 2" panose="05020102010507070707" pitchFamily="18" charset="2"/>
              <a:buNone/>
              <a:defRPr/>
            </a:pPr>
            <a:r>
              <a:rPr lang="en-US" b="1" u="sng" dirty="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Number of births  </a:t>
            </a:r>
            <a:r>
              <a:rPr lang="en-US" u="sn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X   1000</a:t>
            </a:r>
          </a:p>
          <a:p>
            <a:pPr marL="0" indent="0" algn="ctr" fontAlgn="auto">
              <a:buFont typeface="Wingdings 2" panose="05020102010507070707" pitchFamily="18" charset="2"/>
              <a:buNone/>
              <a:defRPr/>
            </a:pPr>
            <a:r>
              <a:rPr lang="en-US" dirty="0" smtClean="0">
                <a:latin typeface="Times New Roman" panose="02020603050405020304" pitchFamily="18" charset="0"/>
                <a:cs typeface="Times New Roman" panose="02020603050405020304" pitchFamily="18" charset="0"/>
              </a:rPr>
              <a:t>Total population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53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 Death Rate</a:t>
            </a:r>
            <a:endParaRPr lang="en-US" dirty="0"/>
          </a:p>
        </p:txBody>
      </p:sp>
      <p:sp>
        <p:nvSpPr>
          <p:cNvPr id="3" name="Content Placeholder 2"/>
          <p:cNvSpPr>
            <a:spLocks noGrp="1"/>
          </p:cNvSpPr>
          <p:nvPr>
            <p:ph idx="1"/>
          </p:nvPr>
        </p:nvSpPr>
        <p:spPr/>
        <p:txBody>
          <a:bodyPr/>
          <a:lstStyle/>
          <a:p>
            <a:r>
              <a:rPr lang="en-US" dirty="0"/>
              <a:t>The </a:t>
            </a:r>
            <a:r>
              <a:rPr lang="en-US" b="1" dirty="0"/>
              <a:t>crude death rate</a:t>
            </a:r>
            <a:r>
              <a:rPr lang="en-US" dirty="0"/>
              <a:t> is the number of </a:t>
            </a:r>
            <a:r>
              <a:rPr lang="en-US" b="1" dirty="0"/>
              <a:t>deaths</a:t>
            </a:r>
            <a:r>
              <a:rPr lang="en-US" dirty="0"/>
              <a:t> occurring among the population of a given geographical area during a given year, per </a:t>
            </a:r>
            <a:r>
              <a:rPr lang="en-US" dirty="0" smtClean="0"/>
              <a:t>1,000</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5257800" cy="292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50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 RATE</a:t>
            </a:r>
            <a:endParaRPr lang="en-US" dirty="0"/>
          </a:p>
        </p:txBody>
      </p:sp>
      <p:sp>
        <p:nvSpPr>
          <p:cNvPr id="3" name="Content Placeholder 2"/>
          <p:cNvSpPr>
            <a:spLocks noGrp="1"/>
          </p:cNvSpPr>
          <p:nvPr>
            <p:ph idx="1"/>
          </p:nvPr>
        </p:nvSpPr>
        <p:spPr/>
        <p:txBody>
          <a:bodyPr/>
          <a:lstStyle/>
          <a:p>
            <a:r>
              <a:rPr lang="en-US" dirty="0"/>
              <a:t>The </a:t>
            </a:r>
            <a:r>
              <a:rPr lang="en-US" u="sng" dirty="0"/>
              <a:t>population growth rate </a:t>
            </a:r>
            <a:r>
              <a:rPr lang="en-US" dirty="0"/>
              <a:t>is the rate at which the population changes in size</a:t>
            </a:r>
            <a:r>
              <a:rPr lang="en-US" dirty="0" smtClean="0"/>
              <a:t>.</a:t>
            </a:r>
          </a:p>
          <a:p>
            <a:r>
              <a:rPr lang="en-US" dirty="0" smtClean="0"/>
              <a:t> </a:t>
            </a:r>
            <a:r>
              <a:rPr lang="en-US" dirty="0"/>
              <a:t>The rate of change is determined by subtracting the number of people that leave the population, through death or emigration, from the number of individuals that enter the population, through birth or immigration.</a:t>
            </a:r>
          </a:p>
        </p:txBody>
      </p:sp>
    </p:spTree>
    <p:extLst>
      <p:ext uri="{BB962C8B-B14F-4D97-AF65-F5344CB8AC3E}">
        <p14:creationId xmlns:p14="http://schemas.microsoft.com/office/powerpoint/2010/main" val="1154371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 FORMULA</a:t>
            </a:r>
            <a:endParaRPr lang="en-US" dirty="0"/>
          </a:p>
        </p:txBody>
      </p:sp>
      <p:sp>
        <p:nvSpPr>
          <p:cNvPr id="3" name="Content Placeholder 2"/>
          <p:cNvSpPr>
            <a:spLocks noGrp="1"/>
          </p:cNvSpPr>
          <p:nvPr>
            <p:ph idx="1"/>
          </p:nvPr>
        </p:nvSpPr>
        <p:spPr>
          <a:xfrm>
            <a:off x="1066800" y="1600201"/>
            <a:ext cx="7620000" cy="1600200"/>
          </a:xfrm>
        </p:spPr>
        <p:txBody>
          <a:bodyPr>
            <a:normAutofit fontScale="92500" lnSpcReduction="10000"/>
          </a:bodyPr>
          <a:lstStyle/>
          <a:p>
            <a:endParaRPr lang="en-US" sz="2400" u="sng" kern="0" dirty="0" smtClean="0">
              <a:solidFill>
                <a:srgbClr val="AFE1FF"/>
              </a:solidFill>
              <a:effectLst>
                <a:outerShdw blurRad="38100" dist="38100" dir="2700000" algn="tl">
                  <a:srgbClr val="000000"/>
                </a:outerShdw>
              </a:effectLst>
              <a:latin typeface="Arial"/>
              <a:ea typeface="+mj-ea"/>
              <a:cs typeface="+mj-cs"/>
            </a:endParaRPr>
          </a:p>
          <a:p>
            <a:endParaRPr lang="en-US" sz="2400" u="sng" kern="0" dirty="0">
              <a:solidFill>
                <a:srgbClr val="AFE1FF"/>
              </a:solidFill>
              <a:effectLst>
                <a:outerShdw blurRad="38100" dist="38100" dir="2700000" algn="tl">
                  <a:srgbClr val="000000"/>
                </a:outerShdw>
              </a:effectLst>
              <a:latin typeface="Arial"/>
              <a:ea typeface="+mj-ea"/>
              <a:cs typeface="+mj-cs"/>
            </a:endParaRPr>
          </a:p>
          <a:p>
            <a:r>
              <a:rPr lang="en-US" sz="2400" u="sng" kern="0" dirty="0" smtClean="0">
                <a:solidFill>
                  <a:srgbClr val="AFE1FF"/>
                </a:solidFill>
                <a:effectLst>
                  <a:outerShdw blurRad="38100" dist="38100" dir="2700000" algn="tl">
                    <a:srgbClr val="000000"/>
                  </a:outerShdw>
                </a:effectLst>
                <a:latin typeface="Arial"/>
                <a:ea typeface="+mj-ea"/>
                <a:cs typeface="+mj-cs"/>
              </a:rPr>
              <a:t>(</a:t>
            </a:r>
            <a:r>
              <a:rPr lang="en-US" sz="2400" u="sng" kern="0" dirty="0">
                <a:solidFill>
                  <a:srgbClr val="AFE1FF"/>
                </a:solidFill>
                <a:effectLst>
                  <a:outerShdw blurRad="38100" dist="38100" dir="2700000" algn="tl">
                    <a:srgbClr val="000000"/>
                  </a:outerShdw>
                </a:effectLst>
                <a:latin typeface="Arial"/>
                <a:ea typeface="+mj-ea"/>
                <a:cs typeface="+mj-cs"/>
              </a:rPr>
              <a:t>Births – deaths) + </a:t>
            </a:r>
            <a:r>
              <a:rPr lang="en-US" sz="2400" u="sng" kern="0" dirty="0" smtClean="0">
                <a:solidFill>
                  <a:srgbClr val="AFE1FF"/>
                </a:solidFill>
                <a:effectLst>
                  <a:outerShdw blurRad="38100" dist="38100" dir="2700000" algn="tl">
                    <a:srgbClr val="000000"/>
                  </a:outerShdw>
                </a:effectLst>
                <a:latin typeface="Arial"/>
                <a:ea typeface="+mj-ea"/>
                <a:cs typeface="+mj-cs"/>
              </a:rPr>
              <a:t>(Net migration</a:t>
            </a:r>
            <a:r>
              <a:rPr lang="en-US" sz="2400" kern="0" dirty="0" smtClean="0">
                <a:solidFill>
                  <a:srgbClr val="AFE1FF"/>
                </a:solidFill>
                <a:effectLst>
                  <a:outerShdw blurRad="38100" dist="38100" dir="2700000" algn="tl">
                    <a:srgbClr val="000000"/>
                  </a:outerShdw>
                </a:effectLst>
                <a:latin typeface="Arial"/>
                <a:ea typeface="+mj-ea"/>
                <a:cs typeface="+mj-cs"/>
              </a:rPr>
              <a:t>)  </a:t>
            </a:r>
            <a:r>
              <a:rPr lang="en-US" sz="2400" kern="0" dirty="0">
                <a:solidFill>
                  <a:srgbClr val="AFE1FF"/>
                </a:solidFill>
                <a:effectLst>
                  <a:outerShdw blurRad="38100" dist="38100" dir="2700000" algn="tl">
                    <a:srgbClr val="000000"/>
                  </a:outerShdw>
                </a:effectLst>
                <a:latin typeface="Arial"/>
                <a:ea typeface="+mj-ea"/>
                <a:cs typeface="+mj-cs"/>
              </a:rPr>
              <a:t>X </a:t>
            </a:r>
            <a:r>
              <a:rPr lang="en-US" sz="2600" kern="0" dirty="0">
                <a:solidFill>
                  <a:srgbClr val="AFE1FF"/>
                </a:solidFill>
                <a:effectLst>
                  <a:outerShdw blurRad="38100" dist="38100" dir="2700000" algn="tl">
                    <a:srgbClr val="000000"/>
                  </a:outerShdw>
                </a:effectLst>
                <a:latin typeface="Arial"/>
                <a:ea typeface="+mj-ea"/>
                <a:cs typeface="+mj-cs"/>
              </a:rPr>
              <a:t>100</a:t>
            </a:r>
            <a:r>
              <a:rPr lang="en-US" sz="2600" u="sng" kern="0" dirty="0">
                <a:solidFill>
                  <a:srgbClr val="AFE1FF"/>
                </a:solidFill>
                <a:effectLst>
                  <a:outerShdw blurRad="38100" dist="38100" dir="2700000" algn="tl">
                    <a:srgbClr val="000000"/>
                  </a:outerShdw>
                </a:effectLst>
                <a:latin typeface="Arial"/>
                <a:ea typeface="+mj-ea"/>
                <a:cs typeface="+mj-cs"/>
              </a:rPr>
              <a:t/>
            </a:r>
            <a:br>
              <a:rPr lang="en-US" sz="2600" u="sng" kern="0" dirty="0">
                <a:solidFill>
                  <a:srgbClr val="AFE1FF"/>
                </a:solidFill>
                <a:effectLst>
                  <a:outerShdw blurRad="38100" dist="38100" dir="2700000" algn="tl">
                    <a:srgbClr val="000000"/>
                  </a:outerShdw>
                </a:effectLst>
                <a:latin typeface="Arial"/>
                <a:ea typeface="+mj-ea"/>
                <a:cs typeface="+mj-cs"/>
              </a:rPr>
            </a:br>
            <a:r>
              <a:rPr lang="en-US" sz="2600" kern="0" dirty="0">
                <a:solidFill>
                  <a:srgbClr val="AFE1FF"/>
                </a:solidFill>
                <a:effectLst>
                  <a:outerShdw blurRad="38100" dist="38100" dir="2700000" algn="tl">
                    <a:srgbClr val="000000"/>
                  </a:outerShdw>
                </a:effectLst>
                <a:latin typeface="Arial"/>
                <a:ea typeface="+mj-ea"/>
                <a:cs typeface="+mj-cs"/>
              </a:rPr>
              <a:t>		</a:t>
            </a:r>
            <a:r>
              <a:rPr lang="en-US" sz="2600" kern="0" dirty="0" smtClean="0">
                <a:solidFill>
                  <a:srgbClr val="AFE1FF"/>
                </a:solidFill>
                <a:effectLst>
                  <a:outerShdw blurRad="38100" dist="38100" dir="2700000" algn="tl">
                    <a:srgbClr val="000000"/>
                  </a:outerShdw>
                </a:effectLst>
                <a:latin typeface="Arial"/>
                <a:ea typeface="+mj-ea"/>
                <a:cs typeface="+mj-cs"/>
              </a:rPr>
              <a:t>Total </a:t>
            </a:r>
            <a:r>
              <a:rPr lang="en-US" sz="2600" kern="0" dirty="0">
                <a:solidFill>
                  <a:srgbClr val="AFE1FF"/>
                </a:solidFill>
                <a:effectLst>
                  <a:outerShdw blurRad="38100" dist="38100" dir="2700000" algn="tl">
                    <a:srgbClr val="000000"/>
                  </a:outerShdw>
                </a:effectLst>
                <a:latin typeface="Arial"/>
                <a:ea typeface="+mj-ea"/>
                <a:cs typeface="+mj-cs"/>
              </a:rPr>
              <a:t>Population</a:t>
            </a:r>
            <a:endParaRPr lang="en-US" dirty="0"/>
          </a:p>
        </p:txBody>
      </p:sp>
      <p:cxnSp>
        <p:nvCxnSpPr>
          <p:cNvPr id="7" name="Straight Arrow Connector 6"/>
          <p:cNvCxnSpPr/>
          <p:nvPr/>
        </p:nvCxnSpPr>
        <p:spPr>
          <a:xfrm>
            <a:off x="5638800" y="2667000"/>
            <a:ext cx="1447800" cy="1905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288" y="5105400"/>
            <a:ext cx="4572000" cy="1200329"/>
          </a:xfrm>
          <a:prstGeom prst="rect">
            <a:avLst/>
          </a:prstGeom>
          <a:solidFill>
            <a:srgbClr val="002060"/>
          </a:solidFill>
        </p:spPr>
        <p:txBody>
          <a:bodyPr>
            <a:spAutoFit/>
          </a:bodyPr>
          <a:lstStyle/>
          <a:p>
            <a:r>
              <a:rPr lang="en-US" dirty="0"/>
              <a:t>This part of the formula, (Births-Deaths) is called </a:t>
            </a:r>
            <a:r>
              <a:rPr lang="en-US" b="1" u="sng" dirty="0"/>
              <a:t>Natural </a:t>
            </a:r>
            <a:r>
              <a:rPr lang="en-US" b="1" u="sng" dirty="0">
                <a:hlinkClick r:id="rId2" action="ppaction://hlinksldjump"/>
              </a:rPr>
              <a:t>Increase</a:t>
            </a:r>
            <a:r>
              <a:rPr lang="en-US" dirty="0"/>
              <a:t>, or all births minus all the deaths in a given population over a given time period</a:t>
            </a:r>
          </a:p>
        </p:txBody>
      </p:sp>
      <p:sp>
        <p:nvSpPr>
          <p:cNvPr id="11" name="Rectangle 10"/>
          <p:cNvSpPr/>
          <p:nvPr/>
        </p:nvSpPr>
        <p:spPr>
          <a:xfrm>
            <a:off x="5029200" y="4828401"/>
            <a:ext cx="3962400" cy="1477328"/>
          </a:xfrm>
          <a:prstGeom prst="rect">
            <a:avLst/>
          </a:prstGeom>
          <a:solidFill>
            <a:srgbClr val="00B0F0"/>
          </a:solidFill>
        </p:spPr>
        <p:txBody>
          <a:bodyPr wrap="square">
            <a:spAutoFit/>
          </a:bodyPr>
          <a:lstStyle/>
          <a:p>
            <a:r>
              <a:rPr lang="en-US" dirty="0"/>
              <a:t>The other part of the formula, (In-Migration) - (Out Migration) is called Net Migration, which is all the migration in minus all the out-migration in a given population over a given time period</a:t>
            </a:r>
          </a:p>
        </p:txBody>
      </p:sp>
      <p:cxnSp>
        <p:nvCxnSpPr>
          <p:cNvPr id="13" name="Straight Arrow Connector 12"/>
          <p:cNvCxnSpPr/>
          <p:nvPr/>
        </p:nvCxnSpPr>
        <p:spPr>
          <a:xfrm flipH="1">
            <a:off x="1066800" y="2895600"/>
            <a:ext cx="762000" cy="193280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5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ppt_w</p:attrName>
                                        </p:attrNameLst>
                                      </p:cBhvr>
                                      <p:tavLst>
                                        <p:tav tm="0" fmla="#ppt_w*sin(2.5*pi*$)">
                                          <p:val>
                                            <p:fltVal val="0"/>
                                          </p:val>
                                        </p:tav>
                                        <p:tav tm="100000">
                                          <p:val>
                                            <p:fltVal val="1"/>
                                          </p:val>
                                        </p:tav>
                                      </p:tavLst>
                                    </p:anim>
                                    <p:anim calcmode="lin" valueType="num">
                                      <p:cBhvr>
                                        <p:cTn id="2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Increase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7210"/>
            <a:ext cx="6781800" cy="509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61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Calculating population change over time </a:t>
            </a:r>
            <a:r>
              <a:rPr lang="en-US" dirty="0" smtClean="0"/>
              <a:t/>
            </a:r>
            <a:br>
              <a:rPr lang="en-US" dirty="0" smtClean="0"/>
            </a:br>
            <a:r>
              <a:rPr lang="en-US" dirty="0" smtClean="0"/>
              <a:t>P1</a:t>
            </a:r>
            <a:r>
              <a:rPr lang="en-US" dirty="0"/>
              <a:t>+(B-D)+(I-E)= P2</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918" y="1705881"/>
            <a:ext cx="7996163" cy="43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64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Fertility Rate</a:t>
            </a:r>
          </a:p>
        </p:txBody>
      </p:sp>
      <p:sp>
        <p:nvSpPr>
          <p:cNvPr id="3" name="Content Placeholder 2"/>
          <p:cNvSpPr>
            <a:spLocks noGrp="1"/>
          </p:cNvSpPr>
          <p:nvPr>
            <p:ph idx="1"/>
          </p:nvPr>
        </p:nvSpPr>
        <p:spPr/>
        <p:txBody>
          <a:bodyPr/>
          <a:lstStyle/>
          <a:p>
            <a:r>
              <a:rPr lang="en-US" dirty="0"/>
              <a:t>The general fertility rate (also called the fertility rate) is the number of live births per 1,000 women ages 15-49 in a given year</a:t>
            </a:r>
            <a:r>
              <a:rPr lang="en-US" dirty="0" smtClean="0"/>
              <a:t>.*</a:t>
            </a:r>
          </a:p>
          <a:p>
            <a:r>
              <a:rPr lang="en-US" dirty="0" smtClean="0"/>
              <a:t> </a:t>
            </a:r>
          </a:p>
          <a:p>
            <a:endParaRPr lang="en-US" dirty="0"/>
          </a:p>
          <a:p>
            <a:r>
              <a:rPr lang="en-US" dirty="0"/>
              <a:t> GFR </a:t>
            </a:r>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70795"/>
            <a:ext cx="4011613"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734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nimated_picture_list_with_color_text_tab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0902D99-6D34-4974-BE6D-CA732313B1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Animated_picture_list_with_color_text_tabs</Template>
  <TotalTime>0</TotalTime>
  <Words>1495</Words>
  <Application>Microsoft Office PowerPoint</Application>
  <PresentationFormat>On-screen Show (4:3)</PresentationFormat>
  <Paragraphs>104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Animated_picture_list_with_color_text_tabs</vt:lpstr>
      <vt:lpstr>PowerPoint Presentation</vt:lpstr>
      <vt:lpstr>PowerPoint Presentation</vt:lpstr>
      <vt:lpstr>Birth / Crude Birth Rate</vt:lpstr>
      <vt:lpstr>Crude Death Rate</vt:lpstr>
      <vt:lpstr>POPULATION GROWTH RATE</vt:lpstr>
      <vt:lpstr>POPULATION GROWTH FORMULA</vt:lpstr>
      <vt:lpstr>Natural Increase</vt:lpstr>
      <vt:lpstr>Calculating population change over time  P1+(B-D)+(I-E)= P2</vt:lpstr>
      <vt:lpstr>General Fertility Rate</vt:lpstr>
      <vt:lpstr>Age Specific Fertility Rate</vt:lpstr>
      <vt:lpstr>PowerPoint Presentation</vt:lpstr>
      <vt:lpstr>Age Specific Fertility Rates: Why do we need them?</vt:lpstr>
      <vt:lpstr>Total Fertility Rates</vt:lpstr>
      <vt:lpstr>Replacement Fertility Rate </vt:lpstr>
      <vt:lpstr>MIGRATION RATE</vt:lpstr>
      <vt:lpstr>Net Migration Change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2017-02-15T00:07:57Z</dcterms:created>
  <dcterms:modified xsi:type="dcterms:W3CDTF">2017-02-15T04:00:28Z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TC020116629991</vt:lpwstr>
  </property>
</Properties>
</file>