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2"/>
  </p:sldMasterIdLst>
  <p:sldIdLst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CDEE-8371-459F-82E5-644EA880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BFA6B-5E5B-42DA-9809-E659A6D4F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9F85A-B4A2-4806-BAF8-B8D5896D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F49-8278-42B8-8F03-DE727A27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445A-1959-4547-B901-1DF5329F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F901-49EB-4697-8623-28B160E6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FE98C-EF40-447F-9351-15D176C5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B7EE-C2C1-4DF5-AF65-33EF91FB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46E7-4978-45F5-AE68-C9D9A2D1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BED2-ABDD-42BD-A68B-400CE44C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70F07-5A4D-4492-B77A-9A9E17D06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E0633-14DE-484D-94C4-63B73486D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6511-C270-4187-89F5-A2AA2A7F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CD80-7ED2-430E-BE22-50805A9F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8AD3-D4E3-4204-B42C-DA7A74F1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croll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off the left side of the slide with your own phrase.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background image, on the Design tab of the ribbon, click Format Background,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then 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Insert picture from File.</a:t>
            </a:r>
          </a:p>
          <a:p>
            <a:pPr>
              <a:spcBef>
                <a:spcPts val="600"/>
              </a:spcBef>
            </a:pP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12188952" y="5555498"/>
            <a:ext cx="12188952" cy="797175"/>
          </a:xfrm>
        </p:spPr>
        <p:txBody>
          <a:bodyPr wrap="none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400" b="1">
                <a:solidFill>
                  <a:srgbClr val="D9D9D9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Click to edit scrolling text</a:t>
            </a:r>
          </a:p>
        </p:txBody>
      </p:sp>
    </p:spTree>
    <p:extLst>
      <p:ext uri="{BB962C8B-B14F-4D97-AF65-F5344CB8AC3E}">
        <p14:creationId xmlns:p14="http://schemas.microsoft.com/office/powerpoint/2010/main" val="17173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repeatCount="indefinite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6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6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688A-ABF4-4E4A-9D0B-0AEAE9E8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6F8D-2C9A-48F8-864F-B8A89811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EEF88-C302-4159-ACB9-FC2649F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4196-A9AA-4701-ACBA-6461AB61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4B7B-623D-4737-ABB0-1B776976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B598-B0CF-4F8B-9DBB-13453F1F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2711F-B452-4F51-8D76-0DB7F91B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24E-4044-485E-88DC-A09E6566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644F-80DC-42E6-AD76-0C390A0E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87B52-F17C-4DB3-AE41-9F4016ED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F698-7349-43A9-B62D-62086B19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3DDD-CFF3-4A98-970E-980A10815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CDFB-34CF-4BD9-950D-70C3FDCEF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A79EE-F993-4B3C-95A5-BD456D24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16625-6515-42B1-A074-FF876902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73C38-1DBC-49F4-A66B-A089B87C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DAC2-1639-45DC-84D1-2500CA8E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84219-12EC-40C5-ABED-F36B193C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020DB-049E-4A27-BBAC-88466A0CB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5CE99-F95A-458D-90CC-7F2A742ED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F4AF2-AA13-424B-9E11-4C08E32D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DC69-4FFB-4550-8215-A2D519B6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B4D70-52A0-4040-BA0E-B340F5AC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AFC7D-0D54-4811-A637-AA64B81F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945E-4EEA-4D8C-93DC-6EA8C42D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0135-D8AC-4150-A59D-23977987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865-C972-4A7E-87BF-8546C6D8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2870D-43E1-43D2-AB32-D45DE8B2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367CC-4A1D-4B24-BE8B-F907B067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A40B4-2395-4B6C-9A15-EBC8961A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72D27-3D83-4A51-BD99-B5906A9A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5853-643D-4676-B3AF-E148131A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89D85-1727-4BFA-AC25-6683DEBB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F1871-CCA7-46EF-9867-5CC5CFB0C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7F26A-2C18-4970-98CF-B7830369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AF4F-16E8-4DC5-8804-162A2189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A955A-A1D1-4E76-B0FF-F0F430D6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5222-C16F-4780-9194-5821F864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0DE9F-7DF9-4DB1-B28A-B2F51F882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3BCA9-3B79-4973-B74E-94FFE764B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F1233-D059-4DCF-88DD-88D41EE5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EF24-5C6D-480A-B4E5-6A3CEAA0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D518C-4682-4A06-9366-907F8CC7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78791-2E32-4262-8ED1-6E26811F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976C5-193B-4884-BED2-1931E6187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ABB5-05A3-466C-A0AE-BEEA94565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70A1-19E8-4E9C-B013-588EA84C58B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5E55-3562-4896-9620-172C026A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6D60-48FB-48A3-8754-09CE7FD19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E69D-1367-400A-884D-25CA0B3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ABIOTIC AND BIOTIC FACTORS INFLUENCE HUMAN POPULATIONS </a:t>
            </a:r>
          </a:p>
        </p:txBody>
      </p:sp>
    </p:spTree>
    <p:extLst>
      <p:ext uri="{BB962C8B-B14F-4D97-AF65-F5344CB8AC3E}">
        <p14:creationId xmlns:p14="http://schemas.microsoft.com/office/powerpoint/2010/main" val="41386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1544-7062-4835-B2A5-99FD3856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4795" cy="1325563"/>
          </a:xfrm>
        </p:spPr>
        <p:txBody>
          <a:bodyPr>
            <a:noAutofit/>
          </a:bodyPr>
          <a:lstStyle/>
          <a:p>
            <a:r>
              <a:rPr lang="en-029" sz="3200" dirty="0"/>
              <a:t>AUSTRALIAN POPULATION DENSITY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CF780-8E6F-4F47-A475-73E76D39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97" y="1690688"/>
            <a:ext cx="5229341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74EB-0C3D-4300-9D5A-C84C405F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13" y="1690688"/>
            <a:ext cx="4029075" cy="429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18388-444F-4558-BCE4-63AED2B65621}"/>
              </a:ext>
            </a:extLst>
          </p:cNvPr>
          <p:cNvSpPr txBox="1"/>
          <p:nvPr/>
        </p:nvSpPr>
        <p:spPr>
          <a:xfrm>
            <a:off x="6423949" y="365125"/>
            <a:ext cx="464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400" dirty="0"/>
              <a:t>AUSTRALIAN VEGETATION CATERGORIES MAP</a:t>
            </a:r>
          </a:p>
        </p:txBody>
      </p:sp>
    </p:spTree>
    <p:extLst>
      <p:ext uri="{BB962C8B-B14F-4D97-AF65-F5344CB8AC3E}">
        <p14:creationId xmlns:p14="http://schemas.microsoft.com/office/powerpoint/2010/main" val="97678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F5313A-3FD5-4FBB-A561-0403D57D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029">
                <a:solidFill>
                  <a:schemeClr val="accent1"/>
                </a:solidFill>
              </a:rPr>
              <a:t>BIOTIC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DED72-3F65-4184-8DB0-A70A4AC5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029" sz="2400" dirty="0"/>
              <a:t>In general, biotic factors are the living components of an ecosystem and are sorted into three groups: producers or autotrophs, consumers or heterotrophs, and decomposers or detritivores.</a:t>
            </a:r>
          </a:p>
        </p:txBody>
      </p:sp>
    </p:spTree>
    <p:extLst>
      <p:ext uri="{BB962C8B-B14F-4D97-AF65-F5344CB8AC3E}">
        <p14:creationId xmlns:p14="http://schemas.microsoft.com/office/powerpoint/2010/main" val="244993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432C-ACC0-49CF-8875-99BCE4B1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How do biotic factors affect human populations?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3EF0-90FD-48AF-89C3-20DB3A94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029" dirty="0"/>
              <a:t>An environment limits population growth </a:t>
            </a:r>
          </a:p>
          <a:p>
            <a:r>
              <a:rPr lang="en-029" dirty="0"/>
              <a:t>by changing birth and</a:t>
            </a:r>
          </a:p>
          <a:p>
            <a:r>
              <a:rPr lang="en-029" dirty="0"/>
              <a:t> death rates. </a:t>
            </a:r>
          </a:p>
          <a:p>
            <a:pPr marL="0" indent="0">
              <a:buNone/>
            </a:pPr>
            <a:r>
              <a:rPr lang="en-029" dirty="0"/>
              <a:t>The factors affecting population size and growth include biotic factors such as </a:t>
            </a:r>
          </a:p>
          <a:p>
            <a:r>
              <a:rPr lang="en-029" dirty="0"/>
              <a:t>Food </a:t>
            </a:r>
            <a:r>
              <a:rPr lang="en-029" dirty="0" err="1"/>
              <a:t>availablity</a:t>
            </a:r>
            <a:r>
              <a:rPr lang="en-029" dirty="0"/>
              <a:t>, </a:t>
            </a:r>
          </a:p>
          <a:p>
            <a:r>
              <a:rPr lang="en-029" dirty="0"/>
              <a:t>disease, </a:t>
            </a:r>
          </a:p>
          <a:p>
            <a:r>
              <a:rPr lang="en-029" dirty="0"/>
              <a:t>competitors, and</a:t>
            </a:r>
          </a:p>
          <a:p>
            <a:r>
              <a:rPr lang="en-029" dirty="0"/>
              <a:t> predators.</a:t>
            </a:r>
          </a:p>
        </p:txBody>
      </p:sp>
    </p:spTree>
    <p:extLst>
      <p:ext uri="{BB962C8B-B14F-4D97-AF65-F5344CB8AC3E}">
        <p14:creationId xmlns:p14="http://schemas.microsoft.com/office/powerpoint/2010/main" val="311739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mall insect on a white background&#10;&#10;Description generated with very high confidence">
            <a:extLst>
              <a:ext uri="{FF2B5EF4-FFF2-40B4-BE49-F238E27FC236}">
                <a16:creationId xmlns:a16="http://schemas.microsoft.com/office/drawing/2014/main" id="{16E88E74-9489-4AE9-B2F5-C570E7BB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85" y="2512245"/>
            <a:ext cx="4260814" cy="265235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BBBC8-EB53-4F21-AA8B-7648980D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029">
                <a:solidFill>
                  <a:schemeClr val="bg1"/>
                </a:solidFill>
              </a:rPr>
              <a:t>E.g.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6440-F3CC-47B1-9B82-B4763968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2000">
                <a:solidFill>
                  <a:schemeClr val="bg1"/>
                </a:solidFill>
              </a:rPr>
              <a:t>The Tsetse fly is unique to the African continent and transmits a parasite harmful</a:t>
            </a:r>
          </a:p>
          <a:p>
            <a:pPr marL="0" indent="0">
              <a:buNone/>
            </a:pPr>
            <a:r>
              <a:rPr lang="en-029" sz="2000">
                <a:solidFill>
                  <a:schemeClr val="bg1"/>
                </a:solidFill>
              </a:rPr>
              <a:t> The Tsetse fly reduced the ability of Africans to generate an agricultural surplus historically by limiting the use of domesticated animals and inhibiting the adoption of animal-powered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30034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B14F4-9BF4-4351-81C8-5D6120456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9" r="7942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3774-24E2-4ED5-A4F7-2EE3569A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029" sz="2000"/>
              <a:t>The tsetse fly is only found in Africa.</a:t>
            </a:r>
          </a:p>
          <a:p>
            <a:r>
              <a:rPr lang="en-029" sz="2000"/>
              <a:t>They feeds strictly on vertebrate blood and transmits Trypanosomiasis, a parasite causing sleeping sickness in humans and nagana in domesticated animals.</a:t>
            </a:r>
          </a:p>
          <a:p>
            <a:r>
              <a:rPr lang="en-029" sz="2000"/>
              <a:t>Livestock tend to be more affected than people since there are more types of trypanosomes that can infect them and they preferentially feeds on nonhuman animal hosts.</a:t>
            </a:r>
          </a:p>
        </p:txBody>
      </p:sp>
    </p:spTree>
    <p:extLst>
      <p:ext uri="{BB962C8B-B14F-4D97-AF65-F5344CB8AC3E}">
        <p14:creationId xmlns:p14="http://schemas.microsoft.com/office/powerpoint/2010/main" val="335052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5F5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C5A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58835-CDBD-4FED-99A5-01598990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18" b="1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C5DC-CBAA-4A62-908F-6D4C0CFD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029" sz="1800"/>
              <a:t>By affecting the use of domesticated animals as a source of draft power for transport  the fly has  hindered the ability of Africans to generate an agricultural (livestock and crop)  surplus and easily transport goods overland.</a:t>
            </a:r>
          </a:p>
          <a:p>
            <a:r>
              <a:rPr lang="en-029" sz="1800"/>
              <a:t>This population pressure resulted in the movement away of pastoral societies from Sub-Saharan Africa.</a:t>
            </a:r>
          </a:p>
        </p:txBody>
      </p:sp>
    </p:spTree>
    <p:extLst>
      <p:ext uri="{BB962C8B-B14F-4D97-AF65-F5344CB8AC3E}">
        <p14:creationId xmlns:p14="http://schemas.microsoft.com/office/powerpoint/2010/main" val="377694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24E2-6914-491F-81C4-C7DFDAA1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ECD3-B36B-4D7F-8BCA-B9665A69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29" dirty="0"/>
              <a:t>To know the meaning of  the terms “abiotic” and “biotic”.</a:t>
            </a:r>
          </a:p>
          <a:p>
            <a:r>
              <a:rPr lang="en-029" dirty="0"/>
              <a:t>Give examples of abiotic and biotic factors.</a:t>
            </a:r>
          </a:p>
          <a:p>
            <a:r>
              <a:rPr lang="en-029" dirty="0"/>
              <a:t>Outline the impacts biotic and abiotic factors have on the distribution and activities of human populations.</a:t>
            </a:r>
          </a:p>
        </p:txBody>
      </p:sp>
    </p:spTree>
    <p:extLst>
      <p:ext uri="{BB962C8B-B14F-4D97-AF65-F5344CB8AC3E}">
        <p14:creationId xmlns:p14="http://schemas.microsoft.com/office/powerpoint/2010/main" val="232892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C103-AFFC-4796-9508-479C17EC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029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A8892-E6DE-4150-B90A-39AB6162A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38" y="123775"/>
            <a:ext cx="11590697" cy="67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DD95-616E-4A8A-B03F-CF619899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/>
              <a:t>Abiotic factors are non-living conditions which can influence where plants or animals live.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40C1-3748-4350-AEA9-EDF00321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233" cy="4351338"/>
          </a:xfrm>
        </p:spPr>
        <p:txBody>
          <a:bodyPr/>
          <a:lstStyle/>
          <a:p>
            <a:pPr marL="0" indent="0">
              <a:buNone/>
            </a:pPr>
            <a:r>
              <a:rPr lang="en-029" dirty="0"/>
              <a:t>Examples of abiotic factors include:</a:t>
            </a:r>
          </a:p>
          <a:p>
            <a:pPr marL="0" indent="0">
              <a:buNone/>
            </a:pPr>
            <a:endParaRPr lang="en-029" dirty="0"/>
          </a:p>
          <a:p>
            <a:r>
              <a:rPr lang="en-029" dirty="0"/>
              <a:t>temperature</a:t>
            </a:r>
          </a:p>
          <a:p>
            <a:r>
              <a:rPr lang="en-029" dirty="0"/>
              <a:t>light intensity</a:t>
            </a:r>
          </a:p>
          <a:p>
            <a:r>
              <a:rPr lang="en-029" dirty="0"/>
              <a:t>moisture content of soil</a:t>
            </a:r>
          </a:p>
          <a:p>
            <a:r>
              <a:rPr lang="en-029" dirty="0"/>
              <a:t>pH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18560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36CC4-FC67-421D-B4CA-0937BF7D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Abiotic Factors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E3812-DCDA-41C8-8060-948F94D4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029" dirty="0"/>
              <a:t>Abiotic Factors can be categorized as:</a:t>
            </a:r>
          </a:p>
          <a:p>
            <a:r>
              <a:rPr lang="en-029" dirty="0"/>
              <a:t>Meteorological -  (wind speed and direction, temperature, humidity, rainfall, solar radiation.)</a:t>
            </a:r>
          </a:p>
          <a:p>
            <a:r>
              <a:rPr lang="en-029" dirty="0"/>
              <a:t>Soil  - (pH, soil aeration, nutrient availability.)</a:t>
            </a:r>
          </a:p>
          <a:p>
            <a:r>
              <a:rPr lang="en-029" dirty="0"/>
              <a:t>Water- ( pH , salinity, Biochemical oxygen demand(BOD)</a:t>
            </a:r>
          </a:p>
          <a:p>
            <a:pPr marL="0" indent="0">
              <a:buNone/>
            </a:pP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96324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5AD6C48-CF81-409E-B791-04900F887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7" r="8293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3E612-8813-4EAD-B932-3EDBBC6B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029" sz="3600">
                <a:solidFill>
                  <a:schemeClr val="bg1"/>
                </a:solidFill>
              </a:rPr>
              <a:t>Abiotic Factors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5A22A7-D495-49B7-B022-16547D451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2106592"/>
            <a:ext cx="3667125" cy="32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086C-448E-4CD8-BE66-D9325A31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HISTORICALLY HOW ABIOTIC FACTORS HAVE INFLUENCED POPULATION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0FC4-2601-4AA9-A819-0F700319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39" y="1690688"/>
            <a:ext cx="110364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6000" dirty="0"/>
              <a:t>Guyana</a:t>
            </a:r>
          </a:p>
          <a:p>
            <a:r>
              <a:rPr lang="en-029" dirty="0"/>
              <a:t>More than 90 percent of Guyana's population lived along the coast, on a strip constituting only 5 percent of the country's total land area.</a:t>
            </a:r>
          </a:p>
          <a:p>
            <a:r>
              <a:rPr lang="en-029" dirty="0"/>
              <a:t>More than 70 percent of Guyana's coastal population is rural, living on plantations or in villages strung along the coastal road.</a:t>
            </a:r>
          </a:p>
          <a:p>
            <a:r>
              <a:rPr lang="en-029" dirty="0"/>
              <a:t>The layout of the villages is dictated by the drainage and irrigation systems of the plantations, both active and abandoned. </a:t>
            </a:r>
          </a:p>
        </p:txBody>
      </p:sp>
    </p:spTree>
    <p:extLst>
      <p:ext uri="{BB962C8B-B14F-4D97-AF65-F5344CB8AC3E}">
        <p14:creationId xmlns:p14="http://schemas.microsoft.com/office/powerpoint/2010/main" val="9262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8593-9DCB-4AC6-B053-8B76D1A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HISTORICALLY HOW ABIOTIC FACTORS HAVE INFLUENCED POPULATION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0505-D8DF-498B-B28E-1E4C536E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29" dirty="0"/>
              <a:t>The pattern of population distribution in Guyana is a product of nineteenth-century economic development, which was based on the cultivation of sugarcane (see The Early British Colony and the </a:t>
            </a:r>
            <a:r>
              <a:rPr lang="en-029" dirty="0" err="1"/>
              <a:t>Labor</a:t>
            </a:r>
            <a:r>
              <a:rPr lang="en-029" dirty="0"/>
              <a:t> Problem , </a:t>
            </a:r>
            <a:r>
              <a:rPr lang="en-029" dirty="0" err="1"/>
              <a:t>ch.</a:t>
            </a:r>
            <a:r>
              <a:rPr lang="en-029" dirty="0"/>
              <a:t> 1). Because the swampy coast was fertile and sugar production was geared to export, the large sugar estates confined their operations to a narrow coastal strip. </a:t>
            </a:r>
          </a:p>
        </p:txBody>
      </p:sp>
    </p:spTree>
    <p:extLst>
      <p:ext uri="{BB962C8B-B14F-4D97-AF65-F5344CB8AC3E}">
        <p14:creationId xmlns:p14="http://schemas.microsoft.com/office/powerpoint/2010/main" val="52349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9CFCE6-877F-4858-B8BD-2C52CA8AFB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8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3F8A0-12AE-4514-8372-0DD766EC28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5AADDBAA-979D-4754-BD3B-7846B22AB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669" y="643467"/>
            <a:ext cx="4136516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EFF17D4-9A8C-4CE5-B096-D8CCD44004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58734B4-DD7B-40B5-B8AD-A0AB6D88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771081"/>
            <a:ext cx="5129784" cy="53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8A2E51-C303-4954-A41C-D82BE0874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532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Objectives:</vt:lpstr>
      <vt:lpstr>PowerPoint Presentation</vt:lpstr>
      <vt:lpstr>Abiotic factors are non-living conditions which can influence where plants or animals live.</vt:lpstr>
      <vt:lpstr>Abiotic Factors </vt:lpstr>
      <vt:lpstr>Abiotic Factors </vt:lpstr>
      <vt:lpstr>HISTORICALLY HOW ABIOTIC FACTORS HAVE INFLUENCED POPULATION SETTLEMENTS</vt:lpstr>
      <vt:lpstr>HISTORICALLY HOW ABIOTIC FACTORS HAVE INFLUENCED POPULATION SETTLEMENTS</vt:lpstr>
      <vt:lpstr>PowerPoint Presentation</vt:lpstr>
      <vt:lpstr>AUSTRALIAN POPULATION DENSITY MAP</vt:lpstr>
      <vt:lpstr>BIOTIC FACTORS</vt:lpstr>
      <vt:lpstr>How do biotic factors affect human populations? </vt:lpstr>
      <vt:lpstr>E.g.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2018-01-18T15:24:39Z</dcterms:created>
  <dcterms:modified xsi:type="dcterms:W3CDTF">2018-01-22T18:47:45Z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TC040144419991</vt:lpwstr>
  </property>
</Properties>
</file>